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handoutMasterIdLst>
    <p:handoutMasterId r:id="rId17"/>
  </p:handoutMasterIdLst>
  <p:sldIdLst>
    <p:sldId id="892" r:id="rId2"/>
    <p:sldId id="893" r:id="rId3"/>
    <p:sldId id="894" r:id="rId4"/>
    <p:sldId id="895" r:id="rId5"/>
    <p:sldId id="896" r:id="rId6"/>
    <p:sldId id="906" r:id="rId7"/>
    <p:sldId id="899" r:id="rId8"/>
    <p:sldId id="910" r:id="rId9"/>
    <p:sldId id="908" r:id="rId10"/>
    <p:sldId id="911" r:id="rId11"/>
    <p:sldId id="909" r:id="rId12"/>
    <p:sldId id="900" r:id="rId13"/>
    <p:sldId id="907" r:id="rId14"/>
    <p:sldId id="904" r:id="rId15"/>
    <p:sldId id="800" r:id="rId16"/>
  </p:sldIdLst>
  <p:sldSz cx="9902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89"/>
    <p:restoredTop sz="94711"/>
  </p:normalViewPr>
  <p:slideViewPr>
    <p:cSldViewPr snapToGrid="0">
      <p:cViewPr varScale="1">
        <p:scale>
          <a:sx n="116" d="100"/>
          <a:sy n="116" d="100"/>
        </p:scale>
        <p:origin x="1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400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9E0E0FC-F737-70BA-59E5-04C48CDD9D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6CB8FC-54E9-86D0-8D7C-CA5AE6D463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6F6AF-BFA7-3E4A-9119-622B28B190A5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24BFB-5573-345C-0478-AA44B5E3AF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B8737-8424-FBD8-3778-5A552D4D98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D04F1-920F-1C40-9B69-BC9909A9D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261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_Type B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" y="286"/>
            <a:ext cx="9904025" cy="6858831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439593" y="1828799"/>
            <a:ext cx="8421300" cy="56832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762">
                <a:solidFill>
                  <a:srgbClr val="0D2D4F"/>
                </a:solidFill>
                <a:latin typeface="Arial" pitchFamily="34" charset="0"/>
                <a:ea typeface="KoPub돋움체_Pro Bold"/>
                <a:cs typeface="Arial" pitchFamily="34" charset="0"/>
              </a:defRPr>
            </a:lvl1pPr>
          </a:lstStyle>
          <a:p>
            <a:r>
              <a:rPr lang="ko-KR" altLang="en-US" dirty="0"/>
              <a:t>제목을 입력하십시오</a:t>
            </a:r>
            <a:r>
              <a:rPr lang="en-US" altLang="ko-KR" dirty="0"/>
              <a:t> (30~40pt)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39594" y="2442516"/>
            <a:ext cx="4627666" cy="365125"/>
          </a:xfrm>
          <a:prstGeom prst="rect">
            <a:avLst/>
          </a:prstGeom>
        </p:spPr>
        <p:txBody>
          <a:bodyPr vert="horz"/>
          <a:lstStyle>
            <a:lvl1pPr marL="0" marR="0" indent="0" algn="l" defTabSz="37136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300">
                <a:solidFill>
                  <a:srgbClr val="F58220"/>
                </a:solidFill>
                <a:latin typeface="Arial" pitchFamily="34" charset="0"/>
                <a:ea typeface="KoPub돋움체_Pro Bold"/>
                <a:cs typeface="Arial" pitchFamily="34" charset="0"/>
              </a:defRPr>
            </a:lvl1pPr>
          </a:lstStyle>
          <a:p>
            <a:pPr marL="0" marR="0" lvl="0" indent="0" algn="l" defTabSz="37136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ko-KR" altLang="en-US" dirty="0"/>
              <a:t>소속 </a:t>
            </a:r>
            <a:r>
              <a:rPr lang="en-US" altLang="ko-KR" dirty="0"/>
              <a:t>/</a:t>
            </a:r>
            <a:r>
              <a:rPr lang="ko-KR" altLang="en-US" dirty="0"/>
              <a:t> 이름</a:t>
            </a:r>
            <a:r>
              <a:rPr lang="en-US" altLang="ko-KR" dirty="0"/>
              <a:t> (15~20pt)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9595" y="2727937"/>
            <a:ext cx="4627666" cy="365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137" b="0" i="0">
                <a:solidFill>
                  <a:srgbClr val="48535B"/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DD/MM/YYYY (1</a:t>
            </a:r>
            <a:r>
              <a:rPr lang="en-US" altLang="ko-KR" dirty="0"/>
              <a:t>3</a:t>
            </a:r>
            <a:r>
              <a:rPr lang="en-US" dirty="0"/>
              <a:t>~</a:t>
            </a:r>
            <a:r>
              <a:rPr lang="en-US" altLang="ko-KR" dirty="0"/>
              <a:t>18</a:t>
            </a:r>
            <a:r>
              <a:rPr lang="en-US" dirty="0"/>
              <a:t>pt)</a:t>
            </a:r>
          </a:p>
        </p:txBody>
      </p:sp>
    </p:spTree>
    <p:extLst>
      <p:ext uri="{BB962C8B-B14F-4D97-AF65-F5344CB8AC3E}">
        <p14:creationId xmlns:p14="http://schemas.microsoft.com/office/powerpoint/2010/main" val="171576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_Type B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" y="284"/>
            <a:ext cx="9904025" cy="68588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643" y="884596"/>
            <a:ext cx="8421300" cy="56832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399">
                <a:solidFill>
                  <a:srgbClr val="F58220"/>
                </a:solidFill>
                <a:latin typeface="Arial" pitchFamily="34" charset="0"/>
                <a:ea typeface="KoPub돋움체_Pro Bold"/>
                <a:cs typeface="Arial" pitchFamily="34" charset="0"/>
              </a:defRPr>
            </a:lvl1pPr>
          </a:lstStyle>
          <a:p>
            <a:r>
              <a:rPr lang="ko-KR" altLang="en-US" dirty="0"/>
              <a:t>목차</a:t>
            </a:r>
            <a:r>
              <a:rPr lang="en-US" altLang="ko-KR" dirty="0"/>
              <a:t> (30~40pt)</a:t>
            </a:r>
            <a:endParaRPr lang="en-US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6231" y="1741634"/>
            <a:ext cx="8412641" cy="2620963"/>
          </a:xfrm>
          <a:prstGeom prst="rect">
            <a:avLst/>
          </a:prstGeom>
        </p:spPr>
        <p:txBody>
          <a:bodyPr>
            <a:normAutofit/>
          </a:bodyPr>
          <a:lstStyle>
            <a:lvl1pPr marL="251924" marR="0" indent="-251924" algn="l" defTabSz="457063" rtl="0" eaLnBrk="1" fontAlgn="auto" latinLnBrk="0" hangingPunct="1">
              <a:lnSpc>
                <a:spcPct val="14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romanUcPeriod"/>
              <a:tabLst/>
              <a:defRPr sz="1600" b="0" i="0">
                <a:solidFill>
                  <a:schemeClr val="bg1"/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  <a:lvl2pPr marL="355493" indent="136484">
              <a:buFont typeface="+mj-lt"/>
              <a:buAutoNum type="arabicPeriod"/>
              <a:defRPr sz="1200">
                <a:solidFill>
                  <a:schemeClr val="bg1"/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2pPr>
            <a:lvl3pPr>
              <a:defRPr sz="1200">
                <a:solidFill>
                  <a:srgbClr val="0D2D4F"/>
                </a:solidFill>
                <a:latin typeface="KoPub돋움체_Pro Medium"/>
                <a:ea typeface="KoPub돋움체_Pro Medium"/>
                <a:cs typeface="KoPub돋움체_Pro Medium"/>
              </a:defRPr>
            </a:lvl3pPr>
            <a:lvl4pPr>
              <a:defRPr sz="1000">
                <a:latin typeface="KoPub돋움체_Pro Medium"/>
                <a:ea typeface="KoPub돋움체_Pro Medium"/>
                <a:cs typeface="KoPub돋움체_Pro Medium"/>
              </a:defRPr>
            </a:lvl4pPr>
          </a:lstStyle>
          <a:p>
            <a:pPr marL="252000" indent="-252000">
              <a:buFontTx/>
              <a:buAutoNum type="romanUcPeriod"/>
            </a:pPr>
            <a:r>
              <a:rPr lang="ko-KR" altLang="en-US" dirty="0"/>
              <a:t>목차를 입력하십시오</a:t>
            </a:r>
            <a:r>
              <a:rPr lang="en-US" altLang="ko-KR" dirty="0"/>
              <a:t> (15~20pt)</a:t>
            </a:r>
          </a:p>
          <a:p>
            <a:pPr marL="742727" lvl="1" indent="-251924">
              <a:buFontTx/>
              <a:buAutoNum type="romanUcPeriod"/>
            </a:pPr>
            <a:r>
              <a:rPr lang="ko-KR" altLang="en-US" dirty="0"/>
              <a:t>목차를 입력하십시오 </a:t>
            </a:r>
            <a:r>
              <a:rPr lang="en-US" altLang="ko-KR" dirty="0"/>
              <a:t>(8~15pt)</a:t>
            </a:r>
          </a:p>
          <a:p>
            <a:pPr marL="742727" lvl="1" indent="-251924">
              <a:buFontTx/>
              <a:buAutoNum type="romanUcPeriod"/>
            </a:pPr>
            <a:r>
              <a:rPr lang="ko-KR" altLang="en-US" dirty="0"/>
              <a:t>목차를 입력하십시오</a:t>
            </a:r>
            <a:r>
              <a:rPr lang="en-US" altLang="ko-KR" dirty="0"/>
              <a:t> (8~15pt)</a:t>
            </a:r>
          </a:p>
        </p:txBody>
      </p:sp>
    </p:spTree>
    <p:extLst>
      <p:ext uri="{BB962C8B-B14F-4D97-AF65-F5344CB8AC3E}">
        <p14:creationId xmlns:p14="http://schemas.microsoft.com/office/powerpoint/2010/main" val="219713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지_Type B_Regu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내지 Type A-2-0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11617" y="417789"/>
            <a:ext cx="8912543" cy="40943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199">
                <a:solidFill>
                  <a:srgbClr val="0D2D4F"/>
                </a:solidFill>
                <a:latin typeface="Arial" pitchFamily="34" charset="0"/>
                <a:ea typeface="KoPub돋움체_Pro Bold"/>
                <a:cs typeface="Arial" pitchFamily="34" charset="0"/>
              </a:defRPr>
            </a:lvl1pPr>
          </a:lstStyle>
          <a:p>
            <a:r>
              <a:rPr lang="ko-KR" altLang="en-US" dirty="0"/>
              <a:t>텍스트를 입력하십시오</a:t>
            </a:r>
            <a:r>
              <a:rPr lang="en-US" altLang="ko-KR" dirty="0"/>
              <a:t> (16~22pt)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1617" y="959321"/>
            <a:ext cx="8912543" cy="516684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063" rtl="0" eaLnBrk="1" fontAlgn="auto" latinLnBrk="0" hangingPunct="1">
              <a:lnSpc>
                <a:spcPct val="14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i="0">
                <a:solidFill>
                  <a:srgbClr val="3C3C3B"/>
                </a:solidFill>
                <a:latin typeface="Arial" pitchFamily="34" charset="0"/>
                <a:ea typeface="Arial" pitchFamily="34" charset="0"/>
                <a:cs typeface="Arial" pitchFamily="34" charset="0"/>
              </a:defRPr>
            </a:lvl1pPr>
            <a:lvl2pPr marL="457063" indent="0">
              <a:buFontTx/>
              <a:buNone/>
              <a:defRPr sz="1999">
                <a:latin typeface="Noto Sans"/>
                <a:cs typeface="Noto Sans"/>
              </a:defRPr>
            </a:lvl2pPr>
            <a:lvl3pPr marL="914126" indent="0">
              <a:buFontTx/>
              <a:buNone/>
              <a:defRPr sz="1799">
                <a:latin typeface="Noto Sans"/>
                <a:cs typeface="Noto Sans"/>
              </a:defRPr>
            </a:lvl3pPr>
            <a:lvl4pPr marL="1371189" indent="0">
              <a:buFontTx/>
              <a:buNone/>
              <a:defRPr sz="1600">
                <a:latin typeface="Noto Sans"/>
                <a:cs typeface="Noto Sans"/>
              </a:defRPr>
            </a:lvl4pPr>
            <a:lvl5pPr marL="1828251" indent="0">
              <a:buFontTx/>
              <a:buNone/>
              <a:defRPr sz="1600">
                <a:latin typeface="Noto Sans"/>
                <a:cs typeface="Noto Sans"/>
              </a:defRPr>
            </a:lvl5pPr>
          </a:lstStyle>
          <a:p>
            <a:pPr marL="0" marR="0" lvl="0" indent="0" algn="l" defTabSz="457063" rtl="0" eaLnBrk="1" fontAlgn="auto" latinLnBrk="0" hangingPunct="1">
              <a:lnSpc>
                <a:spcPct val="14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텍스트를 입력하십시오 </a:t>
            </a:r>
            <a:r>
              <a:rPr lang="en-US" altLang="ko-KR" dirty="0"/>
              <a:t>(8~15pt)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0071C-B4AC-4841-595D-5B6B732B9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&lt;#&gt; IDS 702 Team Project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09F37-E56E-DE0D-9BAD-1604E02C3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80311" y="6356352"/>
            <a:ext cx="5325209" cy="365125"/>
          </a:xfrm>
        </p:spPr>
        <p:txBody>
          <a:bodyPr/>
          <a:lstStyle/>
          <a:p>
            <a:r>
              <a:rPr lang="en-US" dirty="0"/>
              <a:t>Grey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</p:spTree>
    <p:extLst>
      <p:ext uri="{BB962C8B-B14F-4D97-AF65-F5344CB8AC3E}">
        <p14:creationId xmlns:p14="http://schemas.microsoft.com/office/powerpoint/2010/main" val="209533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6"/>
          <p:cNvPicPr>
            <a:picLocks noChangeAspect="1"/>
          </p:cNvPicPr>
          <p:nvPr userDrawn="1"/>
        </p:nvPicPr>
        <p:blipFill>
          <a:blip r:embed="rId2" cstate="email"/>
          <a:srcRect/>
          <a:stretch>
            <a:fillRect/>
          </a:stretch>
        </p:blipFill>
        <p:spPr bwMode="auto">
          <a:xfrm>
            <a:off x="-1588" y="0"/>
            <a:ext cx="990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직사각형 3"/>
          <p:cNvSpPr/>
          <p:nvPr userDrawn="1"/>
        </p:nvSpPr>
        <p:spPr>
          <a:xfrm>
            <a:off x="3647337" y="3075057"/>
            <a:ext cx="2608150" cy="707886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4000" b="0" dirty="0">
                <a:solidFill>
                  <a:srgbClr val="F08300"/>
                </a:solidFill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67705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819" y="365127"/>
            <a:ext cx="85411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819" y="1825625"/>
            <a:ext cx="85411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0819" y="6356352"/>
            <a:ext cx="22281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2CD39-2F43-C642-AEDE-88BFFC201B23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0311" y="6356352"/>
            <a:ext cx="3342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3870" y="6356352"/>
            <a:ext cx="22281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ADB29-4906-C94F-9319-4370CD2FF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1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IDS 702 Team Project</a:t>
            </a:r>
            <a:endParaRPr lang="en-US" sz="3200" dirty="0">
              <a:cs typeface="Arial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39593" y="2541906"/>
            <a:ext cx="8644772" cy="365125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Gray Team (Nick Carroll, </a:t>
            </a:r>
            <a:r>
              <a:rPr lang="en-US" sz="1800" dirty="0" err="1"/>
              <a:t>Jiaxin</a:t>
            </a:r>
            <a:r>
              <a:rPr lang="en-US" sz="1800" dirty="0"/>
              <a:t> Ying, Emmanuel </a:t>
            </a:r>
            <a:r>
              <a:rPr lang="en-US" sz="1800" dirty="0" err="1"/>
              <a:t>Ruhamyankaka</a:t>
            </a:r>
            <a:r>
              <a:rPr lang="en-US" sz="1800" dirty="0"/>
              <a:t>, Song Young Oh)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39595" y="3016169"/>
            <a:ext cx="4627666" cy="365125"/>
          </a:xfrm>
        </p:spPr>
        <p:txBody>
          <a:bodyPr>
            <a:normAutofit/>
          </a:bodyPr>
          <a:lstStyle/>
          <a:p>
            <a:r>
              <a:rPr lang="en-US" sz="1600" dirty="0"/>
              <a:t>11/29/2022</a:t>
            </a:r>
          </a:p>
        </p:txBody>
      </p:sp>
    </p:spTree>
    <p:extLst>
      <p:ext uri="{BB962C8B-B14F-4D97-AF65-F5344CB8AC3E}">
        <p14:creationId xmlns:p14="http://schemas.microsoft.com/office/powerpoint/2010/main" val="141548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 Can a tennis player’s rank predicted by his attributes?  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09A3DB-4DF1-775A-2A03-29EF6433C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3" y="1227803"/>
            <a:ext cx="8716148" cy="495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19">
            <a:extLst>
              <a:ext uri="{FF2B5EF4-FFF2-40B4-BE49-F238E27FC236}">
                <a16:creationId xmlns:a16="http://schemas.microsoft.com/office/drawing/2014/main" id="{52390174-EF4C-41B0-0E8F-EAE7DCC9ADFA}"/>
              </a:ext>
            </a:extLst>
          </p:cNvPr>
          <p:cNvSpPr/>
          <p:nvPr/>
        </p:nvSpPr>
        <p:spPr>
          <a:xfrm>
            <a:off x="608012" y="1131292"/>
            <a:ext cx="868680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2">
            <a:extLst>
              <a:ext uri="{FF2B5EF4-FFF2-40B4-BE49-F238E27FC236}">
                <a16:creationId xmlns:a16="http://schemas.microsoft.com/office/drawing/2014/main" id="{D37A243D-7D35-C724-6999-F6B9362C471F}"/>
              </a:ext>
            </a:extLst>
          </p:cNvPr>
          <p:cNvSpPr txBox="1"/>
          <p:nvPr/>
        </p:nvSpPr>
        <p:spPr>
          <a:xfrm>
            <a:off x="1107480" y="923877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Figure 4: Linearity Assumptions and Model Verification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133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11" name="object 19">
            <a:extLst>
              <a:ext uri="{FF2B5EF4-FFF2-40B4-BE49-F238E27FC236}">
                <a16:creationId xmlns:a16="http://schemas.microsoft.com/office/drawing/2014/main" id="{E620749E-E22A-2AB0-3927-6F8C62CF7153}"/>
              </a:ext>
            </a:extLst>
          </p:cNvPr>
          <p:cNvSpPr/>
          <p:nvPr/>
        </p:nvSpPr>
        <p:spPr>
          <a:xfrm>
            <a:off x="1842452" y="1131292"/>
            <a:ext cx="621792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2">
            <a:extLst>
              <a:ext uri="{FF2B5EF4-FFF2-40B4-BE49-F238E27FC236}">
                <a16:creationId xmlns:a16="http://schemas.microsoft.com/office/drawing/2014/main" id="{7E28D8CA-9717-97AD-49E1-AD0124ECF06C}"/>
              </a:ext>
            </a:extLst>
          </p:cNvPr>
          <p:cNvSpPr txBox="1"/>
          <p:nvPr/>
        </p:nvSpPr>
        <p:spPr>
          <a:xfrm>
            <a:off x="1570776" y="923877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Figure 5: EDA plots for Question 2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7FA444-76BF-9113-9483-E9C769C50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452" y="1171629"/>
            <a:ext cx="6217920" cy="5156012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BDB63B4C-3130-428F-B387-464587532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17" y="417789"/>
            <a:ext cx="8912543" cy="409433"/>
          </a:xfrm>
        </p:spPr>
        <p:txBody>
          <a:bodyPr/>
          <a:lstStyle/>
          <a:p>
            <a:r>
              <a:rPr lang="en-US" dirty="0"/>
              <a:t>Question 2: Which factors have the greatest impact on an upset? </a:t>
            </a:r>
          </a:p>
        </p:txBody>
      </p:sp>
    </p:spTree>
    <p:extLst>
      <p:ext uri="{BB962C8B-B14F-4D97-AF65-F5344CB8AC3E}">
        <p14:creationId xmlns:p14="http://schemas.microsoft.com/office/powerpoint/2010/main" val="2451989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6EB5A10-6C28-FC62-65C6-55A157052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669175"/>
              </p:ext>
            </p:extLst>
          </p:nvPr>
        </p:nvGraphicFramePr>
        <p:xfrm>
          <a:off x="446133" y="1042850"/>
          <a:ext cx="4984115" cy="52258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92275">
                  <a:extLst>
                    <a:ext uri="{9D8B030D-6E8A-4147-A177-3AD203B41FA5}">
                      <a16:colId xmlns:a16="http://schemas.microsoft.com/office/drawing/2014/main" val="2172904024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3371645705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516498765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3234890200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820242949"/>
                    </a:ext>
                  </a:extLst>
                </a:gridCol>
              </a:tblGrid>
              <a:tr h="1842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Term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Odds Est.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Log Odds Est.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Statistic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9359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Height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0.866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-0.1437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-1.1285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0.2591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228102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Age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1.524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0.4216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2.2236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0.0262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699538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Tournament: Standard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-------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48592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Tournament: Finals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0.139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-1.9744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-0.0008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0.9993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84468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Tournament: Grand Slam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0.006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-5.1621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-0.8645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0.3873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959739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Tournament: Master’s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0.00015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-8.8214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-2.2213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0.0263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987335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Tournament Size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1.065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0.0633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1.2796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0.2007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1334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Match Surface: Hard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endParaRPr lang="en-US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11797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Match Surface: Clay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11.837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2.4712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1.2379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0.2158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20971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Match Surface: Grass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0.559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-0.5811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-0.1283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0.8979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43603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Tournament Date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1.002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0.0024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0.8496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0.3956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9689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Tournament Seed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2.056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0.7209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2.7221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0.0065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12452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Hand: Right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348536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Hand: Left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0.080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-2.5274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-1.1016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0.2706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68692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Hand: Right (Higher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812286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Hand: Right (Higher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0.220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-1.5162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0.5115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0.6090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04651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Height (Higher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1.184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0.1687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1.3920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0.1639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58939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Age (Higher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1.075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0.0722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0.5482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0.5836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9991218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of 64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-------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763040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Quarter Final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190.281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5.2485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1.8691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0.0616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769929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of 16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51.403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3.9397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1.4485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0.1475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7975023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of 32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29.415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3.3815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0.8164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0.4143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195111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Round Robin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0.715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-0.3350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-0.0425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0.9661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5046887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Round: Semi-Final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1903.977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7.5517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2.1583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0.0309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23760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Rank (Lower Rank)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1.232</a:t>
                      </a:r>
                    </a:p>
                  </a:txBody>
                  <a:tcPr marL="7620" marR="7620" marT="762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0.2089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>
                          <a:effectLst/>
                        </a:rPr>
                        <a:t>2.5872</a:t>
                      </a:r>
                      <a:endParaRPr lang="en-US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800" dirty="0">
                          <a:effectLst/>
                        </a:rPr>
                        <a:t>0.0097</a:t>
                      </a:r>
                      <a:endParaRPr lang="en-US" sz="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977" marR="35977" marT="35977" marB="35977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3890977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7C4431DA-9026-15B0-DEB9-E0499C43C2AF}"/>
              </a:ext>
            </a:extLst>
          </p:cNvPr>
          <p:cNvSpPr/>
          <p:nvPr/>
        </p:nvSpPr>
        <p:spPr>
          <a:xfrm>
            <a:off x="447357" y="1673216"/>
            <a:ext cx="4996942" cy="78042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2: Which factors have the greatest impact on an upset? 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6" name="object 19">
            <a:extLst>
              <a:ext uri="{FF2B5EF4-FFF2-40B4-BE49-F238E27FC236}">
                <a16:creationId xmlns:a16="http://schemas.microsoft.com/office/drawing/2014/main" id="{64E4D766-DFF1-046F-6F2F-1E410534EA01}"/>
              </a:ext>
            </a:extLst>
          </p:cNvPr>
          <p:cNvSpPr/>
          <p:nvPr/>
        </p:nvSpPr>
        <p:spPr>
          <a:xfrm>
            <a:off x="459549" y="1045948"/>
            <a:ext cx="493776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2">
            <a:extLst>
              <a:ext uri="{FF2B5EF4-FFF2-40B4-BE49-F238E27FC236}">
                <a16:creationId xmlns:a16="http://schemas.microsoft.com/office/drawing/2014/main" id="{E40580B5-9D52-CA43-1949-C4C1453C67E7}"/>
              </a:ext>
            </a:extLst>
          </p:cNvPr>
          <p:cNvSpPr txBox="1"/>
          <p:nvPr/>
        </p:nvSpPr>
        <p:spPr>
          <a:xfrm>
            <a:off x="-831048" y="838533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Table 2: Logistic Regression Model Results</a:t>
            </a:r>
            <a:endParaRPr sz="1200" dirty="0">
              <a:latin typeface="Arial"/>
              <a:cs typeface="Arial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FF84C1B-D9DD-9FDD-E7DB-F01CE463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766835"/>
              </p:ext>
            </p:extLst>
          </p:nvPr>
        </p:nvGraphicFramePr>
        <p:xfrm>
          <a:off x="5561902" y="4193724"/>
          <a:ext cx="3840480" cy="20627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9886">
                  <a:extLst>
                    <a:ext uri="{9D8B030D-6E8A-4147-A177-3AD203B41FA5}">
                      <a16:colId xmlns:a16="http://schemas.microsoft.com/office/drawing/2014/main" val="2731289688"/>
                    </a:ext>
                  </a:extLst>
                </a:gridCol>
                <a:gridCol w="1280297">
                  <a:extLst>
                    <a:ext uri="{9D8B030D-6E8A-4147-A177-3AD203B41FA5}">
                      <a16:colId xmlns:a16="http://schemas.microsoft.com/office/drawing/2014/main" val="3735569517"/>
                    </a:ext>
                  </a:extLst>
                </a:gridCol>
                <a:gridCol w="1280297">
                  <a:extLst>
                    <a:ext uri="{9D8B030D-6E8A-4147-A177-3AD203B41FA5}">
                      <a16:colId xmlns:a16="http://schemas.microsoft.com/office/drawing/2014/main" val="3999317286"/>
                    </a:ext>
                  </a:extLst>
                </a:gridCol>
              </a:tblGrid>
              <a:tr h="687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FALSE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TRUE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1889558"/>
                  </a:ext>
                </a:extLst>
              </a:tr>
              <a:tr h="687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FALSE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98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7447337"/>
                  </a:ext>
                </a:extLst>
              </a:tr>
              <a:tr h="68757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TRUE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42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225135"/>
                  </a:ext>
                </a:extLst>
              </a:tr>
            </a:tbl>
          </a:graphicData>
        </a:graphic>
      </p:graphicFrame>
      <p:sp>
        <p:nvSpPr>
          <p:cNvPr id="14" name="object 19">
            <a:extLst>
              <a:ext uri="{FF2B5EF4-FFF2-40B4-BE49-F238E27FC236}">
                <a16:creationId xmlns:a16="http://schemas.microsoft.com/office/drawing/2014/main" id="{10EE08E7-9330-DBFF-60CB-E2F829BDBF7A}"/>
              </a:ext>
            </a:extLst>
          </p:cNvPr>
          <p:cNvSpPr/>
          <p:nvPr/>
        </p:nvSpPr>
        <p:spPr>
          <a:xfrm>
            <a:off x="5561901" y="4148812"/>
            <a:ext cx="384048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2">
            <a:extLst>
              <a:ext uri="{FF2B5EF4-FFF2-40B4-BE49-F238E27FC236}">
                <a16:creationId xmlns:a16="http://schemas.microsoft.com/office/drawing/2014/main" id="{9111EF02-6C14-A8ED-875B-13C10A87FDBF}"/>
              </a:ext>
            </a:extLst>
          </p:cNvPr>
          <p:cNvSpPr txBox="1"/>
          <p:nvPr/>
        </p:nvSpPr>
        <p:spPr>
          <a:xfrm>
            <a:off x="4295688" y="3941397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Table 3: Confusion Matrix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D19B59-3D6B-BBE9-9181-377A92BFEB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9968" y="1446985"/>
            <a:ext cx="3362272" cy="1885796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Significant Predictors: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   1) Master’s Tournament,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   2) Grass Surface,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   3) Age (Lower Rank)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95% Accuracy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9ACC5A-44C2-520B-06CC-A9084A684345}"/>
              </a:ext>
            </a:extLst>
          </p:cNvPr>
          <p:cNvSpPr/>
          <p:nvPr/>
        </p:nvSpPr>
        <p:spPr>
          <a:xfrm>
            <a:off x="447357" y="2646988"/>
            <a:ext cx="4996942" cy="59436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0339C1-E56B-2115-BD66-A8B4C4BF6407}"/>
              </a:ext>
            </a:extLst>
          </p:cNvPr>
          <p:cNvSpPr/>
          <p:nvPr/>
        </p:nvSpPr>
        <p:spPr>
          <a:xfrm>
            <a:off x="447357" y="1418513"/>
            <a:ext cx="4996942" cy="2011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10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IV. Conclusion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4" name="직사각형 34">
            <a:extLst>
              <a:ext uri="{FF2B5EF4-FFF2-40B4-BE49-F238E27FC236}">
                <a16:creationId xmlns:a16="http://schemas.microsoft.com/office/drawing/2014/main" id="{00E12485-A586-A369-7DD0-F012BDE32BAC}"/>
              </a:ext>
            </a:extLst>
          </p:cNvPr>
          <p:cNvSpPr/>
          <p:nvPr/>
        </p:nvSpPr>
        <p:spPr bwMode="auto">
          <a:xfrm>
            <a:off x="736721" y="3962014"/>
            <a:ext cx="2196000" cy="77724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b="1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9" name="직사각형 38">
            <a:extLst>
              <a:ext uri="{FF2B5EF4-FFF2-40B4-BE49-F238E27FC236}">
                <a16:creationId xmlns:a16="http://schemas.microsoft.com/office/drawing/2014/main" id="{8F814EFC-0960-7CD3-DA82-1E36D0D251C9}"/>
              </a:ext>
            </a:extLst>
          </p:cNvPr>
          <p:cNvSpPr/>
          <p:nvPr/>
        </p:nvSpPr>
        <p:spPr bwMode="auto">
          <a:xfrm>
            <a:off x="736320" y="2335206"/>
            <a:ext cx="2196803" cy="450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Multiple</a:t>
            </a:r>
            <a:r>
              <a:rPr lang="en-US" sz="1100" b="1" dirty="0">
                <a:solidFill>
                  <a:srgbClr val="FFFF00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 Linear </a:t>
            </a:r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10" name="아래쪽 화살표 40">
            <a:extLst>
              <a:ext uri="{FF2B5EF4-FFF2-40B4-BE49-F238E27FC236}">
                <a16:creationId xmlns:a16="http://schemas.microsoft.com/office/drawing/2014/main" id="{7E011446-A339-5CE9-E555-F7C8341F1A1F}"/>
              </a:ext>
            </a:extLst>
          </p:cNvPr>
          <p:cNvSpPr/>
          <p:nvPr/>
        </p:nvSpPr>
        <p:spPr>
          <a:xfrm rot="10800000">
            <a:off x="915638" y="3453555"/>
            <a:ext cx="324000" cy="396000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41">
            <a:extLst>
              <a:ext uri="{FF2B5EF4-FFF2-40B4-BE49-F238E27FC236}">
                <a16:creationId xmlns:a16="http://schemas.microsoft.com/office/drawing/2014/main" id="{51751386-DA84-4790-EFCA-B7224F5535BA}"/>
              </a:ext>
            </a:extLst>
          </p:cNvPr>
          <p:cNvSpPr/>
          <p:nvPr/>
        </p:nvSpPr>
        <p:spPr>
          <a:xfrm rot="10800000">
            <a:off x="1676121" y="3453555"/>
            <a:ext cx="324000" cy="396000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아래쪽 화살표 42">
            <a:extLst>
              <a:ext uri="{FF2B5EF4-FFF2-40B4-BE49-F238E27FC236}">
                <a16:creationId xmlns:a16="http://schemas.microsoft.com/office/drawing/2014/main" id="{18FE33F0-3B56-C7A1-671F-405D5937F4F9}"/>
              </a:ext>
            </a:extLst>
          </p:cNvPr>
          <p:cNvSpPr/>
          <p:nvPr/>
        </p:nvSpPr>
        <p:spPr>
          <a:xfrm rot="10800000">
            <a:off x="2436603" y="3453555"/>
            <a:ext cx="324000" cy="396000"/>
          </a:xfrm>
          <a:prstGeom prst="down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43">
            <a:extLst>
              <a:ext uri="{FF2B5EF4-FFF2-40B4-BE49-F238E27FC236}">
                <a16:creationId xmlns:a16="http://schemas.microsoft.com/office/drawing/2014/main" id="{03D0F872-253C-1BA1-4254-AA0D339C9011}"/>
              </a:ext>
            </a:extLst>
          </p:cNvPr>
          <p:cNvSpPr/>
          <p:nvPr/>
        </p:nvSpPr>
        <p:spPr>
          <a:xfrm>
            <a:off x="630603" y="2103099"/>
            <a:ext cx="2408237" cy="280082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8C15D7-5C8D-BFBC-C25A-3AB0E4A687CC}"/>
              </a:ext>
            </a:extLst>
          </p:cNvPr>
          <p:cNvSpPr txBox="1"/>
          <p:nvPr/>
        </p:nvSpPr>
        <p:spPr>
          <a:xfrm>
            <a:off x="1432034" y="1973682"/>
            <a:ext cx="731520" cy="253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_Pro Bold" pitchFamily="18" charset="-127"/>
                <a:ea typeface="KoPub돋움체_Pro Bold" pitchFamily="18" charset="-127"/>
              </a:rPr>
              <a:t>Project</a:t>
            </a:r>
            <a:endParaRPr lang="ko-KR" altLang="en-US" sz="1050" b="1" dirty="0">
              <a:solidFill>
                <a:schemeClr val="tx1">
                  <a:lumMod val="65000"/>
                  <a:lumOff val="35000"/>
                </a:schemeClr>
              </a:solidFill>
              <a:latin typeface="KoPub돋움체_Pro Bold" pitchFamily="18" charset="-127"/>
              <a:ea typeface="KoPub돋움체_Pro Bold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086F842-6D30-2A36-B2C8-919F5A9D2D51}"/>
              </a:ext>
            </a:extLst>
          </p:cNvPr>
          <p:cNvSpPr txBox="1"/>
          <p:nvPr/>
        </p:nvSpPr>
        <p:spPr>
          <a:xfrm>
            <a:off x="850658" y="3510701"/>
            <a:ext cx="1968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i="1" dirty="0">
                <a:solidFill>
                  <a:schemeClr val="tx2"/>
                </a:solidFill>
                <a:ea typeface="KoPub돋움체_Pro Bold" pitchFamily="18" charset="-127"/>
              </a:rPr>
              <a:t>Statistical Analysis</a:t>
            </a:r>
          </a:p>
        </p:txBody>
      </p:sp>
      <p:sp>
        <p:nvSpPr>
          <p:cNvPr id="16" name="직사각형 49">
            <a:extLst>
              <a:ext uri="{FF2B5EF4-FFF2-40B4-BE49-F238E27FC236}">
                <a16:creationId xmlns:a16="http://schemas.microsoft.com/office/drawing/2014/main" id="{D751517F-E360-E642-1841-D710DBE3469F}"/>
              </a:ext>
            </a:extLst>
          </p:cNvPr>
          <p:cNvSpPr/>
          <p:nvPr/>
        </p:nvSpPr>
        <p:spPr>
          <a:xfrm>
            <a:off x="3669144" y="935354"/>
            <a:ext cx="5580000" cy="396000"/>
          </a:xfrm>
          <a:prstGeom prst="rect">
            <a:avLst/>
          </a:prstGeom>
          <a:solidFill>
            <a:schemeClr val="tx2"/>
          </a:solidFill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  <a:buClr>
                <a:schemeClr val="tx1"/>
              </a:buClr>
            </a:pP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23" name="직사각형 62">
            <a:extLst>
              <a:ext uri="{FF2B5EF4-FFF2-40B4-BE49-F238E27FC236}">
                <a16:creationId xmlns:a16="http://schemas.microsoft.com/office/drawing/2014/main" id="{56D8E8DC-0D71-33AF-9C7F-97CEB99A4619}"/>
              </a:ext>
            </a:extLst>
          </p:cNvPr>
          <p:cNvSpPr/>
          <p:nvPr/>
        </p:nvSpPr>
        <p:spPr>
          <a:xfrm>
            <a:off x="3686185" y="1389894"/>
            <a:ext cx="5562960" cy="1097280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altLang="ko-KR" sz="1600" b="1" dirty="0">
                <a:ea typeface="KoPub돋움체_Pro Bold" pitchFamily="18" charset="-127"/>
                <a:cs typeface="Arial" panose="020B0604020202020204" pitchFamily="34" charset="0"/>
              </a:rPr>
              <a:t>The variables from our data are effective </a:t>
            </a:r>
          </a:p>
          <a:p>
            <a:pPr algn="ctr">
              <a:buClr>
                <a:schemeClr val="tx1"/>
              </a:buClr>
            </a:pPr>
            <a:r>
              <a:rPr lang="en-US" altLang="ko-KR" sz="1600" b="1" dirty="0">
                <a:ea typeface="KoPub돋움체_Pro Bold" pitchFamily="18" charset="-127"/>
                <a:cs typeface="Arial" panose="020B0604020202020204" pitchFamily="34" charset="0"/>
              </a:rPr>
              <a:t>to understand the factors that impact an upset.</a:t>
            </a:r>
            <a:endParaRPr lang="en-US" sz="1600" b="1" dirty="0"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24" name="직사각형 63">
            <a:extLst>
              <a:ext uri="{FF2B5EF4-FFF2-40B4-BE49-F238E27FC236}">
                <a16:creationId xmlns:a16="http://schemas.microsoft.com/office/drawing/2014/main" id="{E90E0F2F-0C12-34FE-5449-63436E59E517}"/>
              </a:ext>
            </a:extLst>
          </p:cNvPr>
          <p:cNvSpPr/>
          <p:nvPr/>
        </p:nvSpPr>
        <p:spPr>
          <a:xfrm>
            <a:off x="3686185" y="2533145"/>
            <a:ext cx="5562960" cy="1097280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1600" b="1" dirty="0">
                <a:ea typeface="KoPub돋움체_Pro Bold" pitchFamily="18" charset="-127"/>
              </a:rPr>
              <a:t>  Tournament type, match surface, and player’s age</a:t>
            </a:r>
          </a:p>
          <a:p>
            <a:pPr algn="ctr">
              <a:buClr>
                <a:schemeClr val="tx1"/>
              </a:buClr>
            </a:pPr>
            <a:r>
              <a:rPr lang="en-US" sz="1600" b="1" dirty="0">
                <a:ea typeface="KoPub돋움체_Pro Bold" pitchFamily="18" charset="-127"/>
              </a:rPr>
              <a:t>are all strong indicators for predicting the likelihood of upsets.</a:t>
            </a:r>
          </a:p>
        </p:txBody>
      </p:sp>
      <p:sp>
        <p:nvSpPr>
          <p:cNvPr id="25" name="직사각형 64">
            <a:extLst>
              <a:ext uri="{FF2B5EF4-FFF2-40B4-BE49-F238E27FC236}">
                <a16:creationId xmlns:a16="http://schemas.microsoft.com/office/drawing/2014/main" id="{E6460B99-FC4C-9E9A-393C-3C1B7402D91C}"/>
              </a:ext>
            </a:extLst>
          </p:cNvPr>
          <p:cNvSpPr/>
          <p:nvPr/>
        </p:nvSpPr>
        <p:spPr>
          <a:xfrm>
            <a:off x="3686185" y="3676396"/>
            <a:ext cx="5562960" cy="1097280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sz="1600" b="1">
                <a:ea typeface="KoPub돋움체_Pro Bold" pitchFamily="18" charset="-127"/>
              </a:rPr>
              <a:t> However, </a:t>
            </a:r>
            <a:r>
              <a:rPr lang="en-US" sz="1600" b="1" dirty="0">
                <a:ea typeface="KoPub돋움체_Pro Bold" pitchFamily="18" charset="-127"/>
              </a:rPr>
              <a:t>the variables are insufficient</a:t>
            </a:r>
          </a:p>
          <a:p>
            <a:pPr algn="ctr">
              <a:buClr>
                <a:schemeClr val="tx1"/>
              </a:buClr>
            </a:pPr>
            <a:r>
              <a:rPr lang="en-US" sz="1600" b="1" dirty="0">
                <a:ea typeface="KoPub돋움체_Pro Bold" pitchFamily="18" charset="-127"/>
              </a:rPr>
              <a:t>to predict a player’s average rank for a season</a:t>
            </a:r>
          </a:p>
          <a:p>
            <a:pPr algn="ctr">
              <a:buClr>
                <a:schemeClr val="tx1"/>
              </a:buClr>
            </a:pPr>
            <a:r>
              <a:rPr lang="en-US" sz="1600" b="1" dirty="0">
                <a:ea typeface="KoPub돋움체_Pro Bold" pitchFamily="18" charset="-127"/>
              </a:rPr>
              <a:t>based on their attributes.</a:t>
            </a:r>
            <a:endParaRPr lang="en-US" sz="1600" b="1" dirty="0">
              <a:latin typeface="KoPub돋움체_Pro Bold" pitchFamily="18" charset="-127"/>
              <a:ea typeface="KoPub돋움체_Pro Bold" pitchFamily="18" charset="-127"/>
            </a:endParaRPr>
          </a:p>
        </p:txBody>
      </p:sp>
      <p:sp>
        <p:nvSpPr>
          <p:cNvPr id="26" name="직사각형 65">
            <a:extLst>
              <a:ext uri="{FF2B5EF4-FFF2-40B4-BE49-F238E27FC236}">
                <a16:creationId xmlns:a16="http://schemas.microsoft.com/office/drawing/2014/main" id="{6E954365-43D9-B7EA-EBDE-678814B85F16}"/>
              </a:ext>
            </a:extLst>
          </p:cNvPr>
          <p:cNvSpPr/>
          <p:nvPr/>
        </p:nvSpPr>
        <p:spPr>
          <a:xfrm>
            <a:off x="3686185" y="4819647"/>
            <a:ext cx="5562960" cy="1097280"/>
          </a:xfrm>
          <a:prstGeom prst="rect">
            <a:avLst/>
          </a:prstGeom>
          <a:noFill/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tx1"/>
              </a:buClr>
            </a:pPr>
            <a:r>
              <a:rPr lang="en-US" altLang="ko-KR" sz="1600" b="1" dirty="0">
                <a:ea typeface="KoPub돋움체_Pro Bold" pitchFamily="18" charset="-127"/>
              </a:rPr>
              <a:t>There are substantial variabilities in the player’s rank,</a:t>
            </a:r>
          </a:p>
          <a:p>
            <a:pPr algn="ctr">
              <a:buClr>
                <a:schemeClr val="tx1"/>
              </a:buClr>
            </a:pPr>
            <a:r>
              <a:rPr lang="en-US" altLang="ko-KR" sz="1600" b="1" dirty="0">
                <a:ea typeface="KoPub돋움체_Pro Bold" pitchFamily="18" charset="-127"/>
              </a:rPr>
              <a:t>it cannot be only explained by the player’s attributes.</a:t>
            </a:r>
            <a:endParaRPr lang="en-US" sz="1600" b="1" dirty="0">
              <a:ea typeface="KoPub돋움체_Pro Bold" pitchFamily="18" charset="-127"/>
            </a:endParaRPr>
          </a:p>
        </p:txBody>
      </p:sp>
      <p:sp>
        <p:nvSpPr>
          <p:cNvPr id="31" name="직사각형 78">
            <a:extLst>
              <a:ext uri="{FF2B5EF4-FFF2-40B4-BE49-F238E27FC236}">
                <a16:creationId xmlns:a16="http://schemas.microsoft.com/office/drawing/2014/main" id="{2E692EF6-CC8F-0017-5148-B5762511DE98}"/>
              </a:ext>
            </a:extLst>
          </p:cNvPr>
          <p:cNvSpPr/>
          <p:nvPr/>
        </p:nvSpPr>
        <p:spPr bwMode="auto">
          <a:xfrm>
            <a:off x="808721" y="4040396"/>
            <a:ext cx="2052000" cy="618403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_Pro Bold" pitchFamily="18" charset="-127"/>
                <a:cs typeface="Arial" panose="020B0604020202020204" pitchFamily="34" charset="0"/>
              </a:rPr>
              <a:t>2021 ATP tennis dataset</a:t>
            </a:r>
          </a:p>
        </p:txBody>
      </p:sp>
      <p:cxnSp>
        <p:nvCxnSpPr>
          <p:cNvPr id="32" name="직선 연결선 82">
            <a:extLst>
              <a:ext uri="{FF2B5EF4-FFF2-40B4-BE49-F238E27FC236}">
                <a16:creationId xmlns:a16="http://schemas.microsoft.com/office/drawing/2014/main" id="{4B012BCD-2486-BFA7-912C-9100CF07F111}"/>
              </a:ext>
            </a:extLst>
          </p:cNvPr>
          <p:cNvCxnSpPr>
            <a:cxnSpLocks/>
          </p:cNvCxnSpPr>
          <p:nvPr/>
        </p:nvCxnSpPr>
        <p:spPr>
          <a:xfrm flipV="1">
            <a:off x="3038840" y="939011"/>
            <a:ext cx="630304" cy="117735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84">
            <a:extLst>
              <a:ext uri="{FF2B5EF4-FFF2-40B4-BE49-F238E27FC236}">
                <a16:creationId xmlns:a16="http://schemas.microsoft.com/office/drawing/2014/main" id="{B6EFC718-46D8-7FCB-1D9E-9EF867A8392A}"/>
              </a:ext>
            </a:extLst>
          </p:cNvPr>
          <p:cNvCxnSpPr>
            <a:cxnSpLocks/>
          </p:cNvCxnSpPr>
          <p:nvPr/>
        </p:nvCxnSpPr>
        <p:spPr>
          <a:xfrm>
            <a:off x="3038840" y="4925194"/>
            <a:ext cx="630304" cy="993795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직사각형 38">
            <a:extLst>
              <a:ext uri="{FF2B5EF4-FFF2-40B4-BE49-F238E27FC236}">
                <a16:creationId xmlns:a16="http://schemas.microsoft.com/office/drawing/2014/main" id="{90B3A03E-C95F-966C-3003-8D6167CEF463}"/>
              </a:ext>
            </a:extLst>
          </p:cNvPr>
          <p:cNvSpPr/>
          <p:nvPr/>
        </p:nvSpPr>
        <p:spPr bwMode="auto">
          <a:xfrm>
            <a:off x="735918" y="2855024"/>
            <a:ext cx="2196803" cy="450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Multiple</a:t>
            </a:r>
            <a:r>
              <a:rPr lang="en-US" sz="1100" b="1" dirty="0">
                <a:solidFill>
                  <a:srgbClr val="FFFF00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 Logistic </a:t>
            </a:r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44" name="직사각형 50">
            <a:extLst>
              <a:ext uri="{FF2B5EF4-FFF2-40B4-BE49-F238E27FC236}">
                <a16:creationId xmlns:a16="http://schemas.microsoft.com/office/drawing/2014/main" id="{78EF376C-B6D6-2672-BBBB-4CD9D7F70BC7}"/>
              </a:ext>
            </a:extLst>
          </p:cNvPr>
          <p:cNvSpPr/>
          <p:nvPr/>
        </p:nvSpPr>
        <p:spPr>
          <a:xfrm>
            <a:off x="3686185" y="1389894"/>
            <a:ext cx="365760" cy="310896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  <a:buClr>
                <a:schemeClr val="tx1"/>
              </a:buClr>
            </a:pPr>
            <a:r>
              <a:rPr lang="en-US" altLang="ko-KR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</a:rPr>
              <a:t>1</a:t>
            </a:r>
            <a:endParaRPr lang="en-US" sz="1100" b="1" dirty="0">
              <a:solidFill>
                <a:schemeClr val="bg1"/>
              </a:solidFill>
              <a:latin typeface="KoPub돋움체_Pro Bold" pitchFamily="18" charset="-127"/>
              <a:ea typeface="KoPub돋움체_Pro Bold" pitchFamily="18" charset="-127"/>
            </a:endParaRPr>
          </a:p>
        </p:txBody>
      </p:sp>
      <p:sp>
        <p:nvSpPr>
          <p:cNvPr id="45" name="직사각형 50">
            <a:extLst>
              <a:ext uri="{FF2B5EF4-FFF2-40B4-BE49-F238E27FC236}">
                <a16:creationId xmlns:a16="http://schemas.microsoft.com/office/drawing/2014/main" id="{DD9A5064-4399-1E53-438E-599E012B2089}"/>
              </a:ext>
            </a:extLst>
          </p:cNvPr>
          <p:cNvSpPr/>
          <p:nvPr/>
        </p:nvSpPr>
        <p:spPr>
          <a:xfrm>
            <a:off x="3686185" y="2533145"/>
            <a:ext cx="365760" cy="310896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  <a:buClr>
                <a:schemeClr val="tx1"/>
              </a:buClr>
            </a:pPr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</a:rPr>
              <a:t>2</a:t>
            </a:r>
          </a:p>
        </p:txBody>
      </p:sp>
      <p:sp>
        <p:nvSpPr>
          <p:cNvPr id="46" name="직사각형 50">
            <a:extLst>
              <a:ext uri="{FF2B5EF4-FFF2-40B4-BE49-F238E27FC236}">
                <a16:creationId xmlns:a16="http://schemas.microsoft.com/office/drawing/2014/main" id="{E0F1B15E-9271-C5E2-752E-98D508CA5AE2}"/>
              </a:ext>
            </a:extLst>
          </p:cNvPr>
          <p:cNvSpPr/>
          <p:nvPr/>
        </p:nvSpPr>
        <p:spPr>
          <a:xfrm>
            <a:off x="3686185" y="3676396"/>
            <a:ext cx="365760" cy="310896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  <a:buClr>
                <a:schemeClr val="tx1"/>
              </a:buClr>
            </a:pPr>
            <a:r>
              <a:rPr lang="en-US" altLang="ko-KR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</a:rPr>
              <a:t>3</a:t>
            </a:r>
            <a:endParaRPr lang="en-US" sz="1100" b="1" dirty="0">
              <a:solidFill>
                <a:schemeClr val="bg1"/>
              </a:solidFill>
              <a:latin typeface="KoPub돋움체_Pro Bold" pitchFamily="18" charset="-127"/>
              <a:ea typeface="KoPub돋움체_Pro Bold" pitchFamily="18" charset="-127"/>
            </a:endParaRPr>
          </a:p>
        </p:txBody>
      </p:sp>
      <p:sp>
        <p:nvSpPr>
          <p:cNvPr id="47" name="직사각형 50">
            <a:extLst>
              <a:ext uri="{FF2B5EF4-FFF2-40B4-BE49-F238E27FC236}">
                <a16:creationId xmlns:a16="http://schemas.microsoft.com/office/drawing/2014/main" id="{8D868179-6416-C12C-5090-693CE55427B4}"/>
              </a:ext>
            </a:extLst>
          </p:cNvPr>
          <p:cNvSpPr/>
          <p:nvPr/>
        </p:nvSpPr>
        <p:spPr>
          <a:xfrm>
            <a:off x="3686185" y="4819647"/>
            <a:ext cx="365760" cy="310896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>
                <a:lumMod val="65000"/>
                <a:lumOff val="35000"/>
              </a:schemeClr>
            </a:solidFill>
            <a:miter lim="800000"/>
            <a:headEnd/>
            <a:tailEnd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  <a:buClr>
                <a:schemeClr val="tx1"/>
              </a:buClr>
            </a:pPr>
            <a:r>
              <a:rPr lang="en-US" sz="1100" b="1" dirty="0">
                <a:solidFill>
                  <a:schemeClr val="bg1"/>
                </a:solidFill>
                <a:latin typeface="KoPub돋움체_Pro Bold" pitchFamily="18" charset="-127"/>
                <a:ea typeface="KoPub돋움체_Pro Bold" pitchFamily="18" charset="-12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78546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&amp; Future Directions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IV. Conclusion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6" name="object 25">
            <a:extLst>
              <a:ext uri="{FF2B5EF4-FFF2-40B4-BE49-F238E27FC236}">
                <a16:creationId xmlns:a16="http://schemas.microsoft.com/office/drawing/2014/main" id="{D29DF0E6-2EFE-1552-A6EE-E3F835470D5D}"/>
              </a:ext>
            </a:extLst>
          </p:cNvPr>
          <p:cNvSpPr/>
          <p:nvPr/>
        </p:nvSpPr>
        <p:spPr>
          <a:xfrm>
            <a:off x="6935650" y="2038274"/>
            <a:ext cx="345113" cy="41660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26">
            <a:extLst>
              <a:ext uri="{FF2B5EF4-FFF2-40B4-BE49-F238E27FC236}">
                <a16:creationId xmlns:a16="http://schemas.microsoft.com/office/drawing/2014/main" id="{F681214C-0BBD-DCDE-51EE-9DAC2117893B}"/>
              </a:ext>
            </a:extLst>
          </p:cNvPr>
          <p:cNvSpPr/>
          <p:nvPr/>
        </p:nvSpPr>
        <p:spPr>
          <a:xfrm rot="21241604">
            <a:off x="8946968" y="5508494"/>
            <a:ext cx="359406" cy="341669"/>
          </a:xfrm>
          <a:custGeom>
            <a:avLst/>
            <a:gdLst/>
            <a:ahLst/>
            <a:cxnLst/>
            <a:rect l="l" t="t" r="r" b="b"/>
            <a:pathLst>
              <a:path w="470534" h="470535">
                <a:moveTo>
                  <a:pt x="470153" y="0"/>
                </a:moveTo>
                <a:lnTo>
                  <a:pt x="93979" y="94018"/>
                </a:lnTo>
                <a:lnTo>
                  <a:pt x="0" y="470153"/>
                </a:lnTo>
                <a:lnTo>
                  <a:pt x="470153" y="0"/>
                </a:lnTo>
                <a:close/>
              </a:path>
            </a:pathLst>
          </a:custGeom>
          <a:solidFill>
            <a:srgbClr val="CDCD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27">
            <a:extLst>
              <a:ext uri="{FF2B5EF4-FFF2-40B4-BE49-F238E27FC236}">
                <a16:creationId xmlns:a16="http://schemas.microsoft.com/office/drawing/2014/main" id="{70FBDE47-B99D-4977-D646-A0AE237989BD}"/>
              </a:ext>
            </a:extLst>
          </p:cNvPr>
          <p:cNvSpPr/>
          <p:nvPr/>
        </p:nvSpPr>
        <p:spPr>
          <a:xfrm>
            <a:off x="7328263" y="2547795"/>
            <a:ext cx="1959357" cy="3330491"/>
          </a:xfrm>
          <a:custGeom>
            <a:avLst/>
            <a:gdLst/>
            <a:ahLst/>
            <a:cxnLst/>
            <a:rect l="l" t="t" r="r" b="b"/>
            <a:pathLst>
              <a:path w="2821304" h="4059554">
                <a:moveTo>
                  <a:pt x="2350770" y="4059174"/>
                </a:moveTo>
                <a:lnTo>
                  <a:pt x="2444750" y="3683038"/>
                </a:lnTo>
                <a:lnTo>
                  <a:pt x="2820924" y="3589020"/>
                </a:lnTo>
                <a:lnTo>
                  <a:pt x="2350770" y="4059174"/>
                </a:lnTo>
                <a:lnTo>
                  <a:pt x="0" y="4059174"/>
                </a:lnTo>
                <a:lnTo>
                  <a:pt x="0" y="0"/>
                </a:lnTo>
                <a:lnTo>
                  <a:pt x="2820924" y="0"/>
                </a:lnTo>
                <a:lnTo>
                  <a:pt x="2820924" y="358902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8">
            <a:extLst>
              <a:ext uri="{FF2B5EF4-FFF2-40B4-BE49-F238E27FC236}">
                <a16:creationId xmlns:a16="http://schemas.microsoft.com/office/drawing/2014/main" id="{D1007548-B0E4-DC5F-5CC4-6AC5CE812312}"/>
              </a:ext>
            </a:extLst>
          </p:cNvPr>
          <p:cNvSpPr txBox="1"/>
          <p:nvPr/>
        </p:nvSpPr>
        <p:spPr>
          <a:xfrm>
            <a:off x="7410630" y="2547795"/>
            <a:ext cx="1818204" cy="2969403"/>
          </a:xfrm>
          <a:prstGeom prst="rect">
            <a:avLst/>
          </a:prstGeom>
        </p:spPr>
        <p:txBody>
          <a:bodyPr vert="horz" wrap="square" lIns="0" tIns="93345" rIns="0" bIns="0" rtlCol="0">
            <a:spAutoFit/>
          </a:bodyPr>
          <a:lstStyle/>
          <a:p>
            <a:pPr marL="12700">
              <a:spcBef>
                <a:spcPts val="735"/>
              </a:spcBef>
            </a:pPr>
            <a:r>
              <a:rPr lang="en-US" sz="1200" b="1" i="1" spc="-5" dirty="0">
                <a:latin typeface="Arial"/>
                <a:cs typeface="Arial"/>
              </a:rPr>
              <a:t>Potential Factors of performance which are not captured in the data:</a:t>
            </a:r>
            <a:endParaRPr sz="1200" dirty="0">
              <a:latin typeface="Arial"/>
              <a:cs typeface="Arial"/>
            </a:endParaRPr>
          </a:p>
          <a:p>
            <a:pPr marL="250190" indent="-228600">
              <a:spcBef>
                <a:spcPts val="590"/>
              </a:spcBef>
              <a:buAutoNum type="arabicPeriod"/>
            </a:pPr>
            <a:r>
              <a:rPr lang="en-US" sz="1200" spc="-5" dirty="0">
                <a:latin typeface="Arial"/>
                <a:cs typeface="Arial"/>
              </a:rPr>
              <a:t>Serve speed</a:t>
            </a:r>
          </a:p>
          <a:p>
            <a:pPr marL="250190" indent="-228600">
              <a:spcBef>
                <a:spcPts val="590"/>
              </a:spcBef>
              <a:buAutoNum type="arabicPeriod"/>
            </a:pPr>
            <a:r>
              <a:rPr lang="en-US" sz="1200" spc="-5" dirty="0">
                <a:latin typeface="Arial"/>
                <a:cs typeface="Arial"/>
              </a:rPr>
              <a:t>Lateral speed</a:t>
            </a:r>
          </a:p>
          <a:p>
            <a:pPr marL="250190" indent="-228600">
              <a:spcBef>
                <a:spcPts val="590"/>
              </a:spcBef>
              <a:buAutoNum type="arabicPeriod"/>
            </a:pPr>
            <a:r>
              <a:rPr lang="en-US" sz="1200" spc="-5" dirty="0">
                <a:latin typeface="Arial"/>
                <a:cs typeface="Arial"/>
              </a:rPr>
              <a:t>reaction time</a:t>
            </a:r>
          </a:p>
          <a:p>
            <a:pPr marL="250190" indent="-228600">
              <a:spcBef>
                <a:spcPts val="590"/>
              </a:spcBef>
              <a:buAutoNum type="arabicPeriod"/>
            </a:pPr>
            <a:endParaRPr lang="en-US" sz="1200" spc="-5" dirty="0">
              <a:latin typeface="Arial"/>
              <a:cs typeface="Arial"/>
            </a:endParaRPr>
          </a:p>
          <a:p>
            <a:pPr marL="12700">
              <a:spcBef>
                <a:spcPts val="735"/>
              </a:spcBef>
            </a:pPr>
            <a:r>
              <a:rPr lang="en-US" sz="1200" b="1" i="1" spc="-5" dirty="0">
                <a:latin typeface="Arial"/>
                <a:cs typeface="Arial"/>
              </a:rPr>
              <a:t>Future Research:</a:t>
            </a:r>
            <a:endParaRPr lang="en-US" sz="1200" dirty="0">
              <a:latin typeface="Arial"/>
              <a:cs typeface="Arial"/>
            </a:endParaRPr>
          </a:p>
          <a:p>
            <a:pPr marL="21590">
              <a:spcBef>
                <a:spcPts val="590"/>
              </a:spcBef>
            </a:pPr>
            <a:r>
              <a:rPr lang="en-US" sz="1200" spc="-5" dirty="0">
                <a:solidFill>
                  <a:schemeClr val="accent2"/>
                </a:solidFill>
                <a:latin typeface="Arial"/>
                <a:cs typeface="Arial"/>
              </a:rPr>
              <a:t>Exploring how a player's skills, psychological status, or recent performance impact the likelihood of an upset.</a:t>
            </a:r>
          </a:p>
        </p:txBody>
      </p:sp>
      <p:sp>
        <p:nvSpPr>
          <p:cNvPr id="17" name="object 12">
            <a:extLst>
              <a:ext uri="{FF2B5EF4-FFF2-40B4-BE49-F238E27FC236}">
                <a16:creationId xmlns:a16="http://schemas.microsoft.com/office/drawing/2014/main" id="{15051894-51EE-442B-F829-F73CB2AC19BF}"/>
              </a:ext>
            </a:extLst>
          </p:cNvPr>
          <p:cNvSpPr txBox="1"/>
          <p:nvPr/>
        </p:nvSpPr>
        <p:spPr>
          <a:xfrm>
            <a:off x="2616490" y="2144193"/>
            <a:ext cx="4206240" cy="916918"/>
          </a:xfrm>
          <a:prstGeom prst="rect">
            <a:avLst/>
          </a:prstGeom>
          <a:solidFill>
            <a:srgbClr val="D9D9D9"/>
          </a:solidFill>
          <a:ln w="9525">
            <a:solidFill>
              <a:srgbClr val="BEBEBE"/>
            </a:solidFill>
          </a:ln>
        </p:spPr>
        <p:txBody>
          <a:bodyPr vert="horz" wrap="square" lIns="0" tIns="87630" rIns="0" bIns="0" rtlCol="0">
            <a:spAutoFit/>
          </a:bodyPr>
          <a:lstStyle/>
          <a:p>
            <a:pPr marL="164465" marR="673100" indent="-90170">
              <a:spcBef>
                <a:spcPts val="690"/>
              </a:spcBef>
            </a:pPr>
            <a:r>
              <a:rPr sz="1200" b="1" spc="-5" dirty="0">
                <a:latin typeface="Arial"/>
                <a:cs typeface="Arial"/>
              </a:rPr>
              <a:t>1.</a:t>
            </a:r>
            <a:r>
              <a:rPr lang="en-US" sz="1200" b="1" spc="-5" dirty="0">
                <a:latin typeface="Arial"/>
                <a:cs typeface="Arial"/>
              </a:rPr>
              <a:t> The analysis is based on a player’s ‘average’ rank for the season.</a:t>
            </a:r>
          </a:p>
          <a:p>
            <a:pPr marL="164465" marR="673100" indent="-90170">
              <a:spcBef>
                <a:spcPts val="690"/>
              </a:spcBef>
            </a:pPr>
            <a:r>
              <a:rPr sz="1200" dirty="0">
                <a:latin typeface="Arial"/>
                <a:cs typeface="Arial"/>
              </a:rPr>
              <a:t>–</a:t>
            </a:r>
            <a:r>
              <a:rPr lang="en-US" sz="1200" dirty="0">
                <a:latin typeface="Arial"/>
                <a:cs typeface="Arial"/>
              </a:rPr>
              <a:t> A season lasts several months and can have unexpected events such as injuries.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8" name="object 15">
            <a:extLst>
              <a:ext uri="{FF2B5EF4-FFF2-40B4-BE49-F238E27FC236}">
                <a16:creationId xmlns:a16="http://schemas.microsoft.com/office/drawing/2014/main" id="{6A2AF860-F878-F358-EF2F-F05DADDE003E}"/>
              </a:ext>
            </a:extLst>
          </p:cNvPr>
          <p:cNvSpPr txBox="1"/>
          <p:nvPr/>
        </p:nvSpPr>
        <p:spPr>
          <a:xfrm>
            <a:off x="2616490" y="4299297"/>
            <a:ext cx="4206240" cy="723275"/>
          </a:xfrm>
          <a:prstGeom prst="rect">
            <a:avLst/>
          </a:prstGeom>
          <a:solidFill>
            <a:srgbClr val="D9D9D9"/>
          </a:solidFill>
          <a:ln w="9525">
            <a:solidFill>
              <a:srgbClr val="BEBEBE"/>
            </a:solidFill>
          </a:ln>
        </p:spPr>
        <p:txBody>
          <a:bodyPr vert="horz" wrap="square" lIns="0" tIns="78740" rIns="0" bIns="0" rtlCol="0">
            <a:spAutoFit/>
          </a:bodyPr>
          <a:lstStyle/>
          <a:p>
            <a:pPr marL="186690" marR="460375" indent="-90170">
              <a:spcBef>
                <a:spcPts val="620"/>
              </a:spcBef>
            </a:pPr>
            <a:r>
              <a:rPr sz="1200" b="1" spc="-5" dirty="0">
                <a:latin typeface="Arial"/>
                <a:cs typeface="Arial"/>
              </a:rPr>
              <a:t>1. </a:t>
            </a:r>
            <a:r>
              <a:rPr lang="en-US" sz="1200" b="1" dirty="0">
                <a:latin typeface="Arial"/>
                <a:cs typeface="Arial"/>
              </a:rPr>
              <a:t>While age can be an indicator of maturity, there might exist </a:t>
            </a:r>
            <a:r>
              <a:rPr lang="en-US" sz="1200" b="1" dirty="0">
                <a:solidFill>
                  <a:schemeClr val="accent2"/>
                </a:solidFill>
                <a:latin typeface="Arial"/>
                <a:cs typeface="Arial"/>
              </a:rPr>
              <a:t>mental</a:t>
            </a:r>
            <a:r>
              <a:rPr lang="en-US" sz="1200" b="1" dirty="0">
                <a:latin typeface="Arial"/>
                <a:cs typeface="Arial"/>
              </a:rPr>
              <a:t> components to upsets.</a:t>
            </a:r>
            <a:endParaRPr sz="1200" dirty="0">
              <a:latin typeface="Arial"/>
              <a:cs typeface="Arial"/>
            </a:endParaRPr>
          </a:p>
          <a:p>
            <a:pPr marL="164465" marR="673100" indent="-90170">
              <a:spcBef>
                <a:spcPts val="690"/>
              </a:spcBef>
            </a:pPr>
            <a:r>
              <a:rPr lang="en-US" sz="1200" dirty="0">
                <a:latin typeface="Arial"/>
                <a:cs typeface="Arial"/>
              </a:rPr>
              <a:t>– They are not accurately captured in the dataset.</a:t>
            </a:r>
          </a:p>
        </p:txBody>
      </p:sp>
      <p:sp>
        <p:nvSpPr>
          <p:cNvPr id="19" name="object 19">
            <a:extLst>
              <a:ext uri="{FF2B5EF4-FFF2-40B4-BE49-F238E27FC236}">
                <a16:creationId xmlns:a16="http://schemas.microsoft.com/office/drawing/2014/main" id="{F9688CD6-458C-D8A2-CE58-638FFC867DF5}"/>
              </a:ext>
            </a:extLst>
          </p:cNvPr>
          <p:cNvSpPr txBox="1"/>
          <p:nvPr/>
        </p:nvSpPr>
        <p:spPr>
          <a:xfrm>
            <a:off x="2616490" y="3159580"/>
            <a:ext cx="4206240" cy="883575"/>
          </a:xfrm>
          <a:prstGeom prst="rect">
            <a:avLst/>
          </a:prstGeom>
          <a:solidFill>
            <a:srgbClr val="D9D9D9"/>
          </a:solidFill>
          <a:ln w="9525">
            <a:solidFill>
              <a:srgbClr val="BEBEBE"/>
            </a:solidFill>
          </a:ln>
        </p:spPr>
        <p:txBody>
          <a:bodyPr vert="horz" wrap="square" lIns="0" tIns="54610" rIns="0" bIns="0" rtlCol="0">
            <a:spAutoFit/>
          </a:bodyPr>
          <a:lstStyle/>
          <a:p>
            <a:pPr marL="164465" marR="386715" indent="-90170">
              <a:spcBef>
                <a:spcPts val="430"/>
              </a:spcBef>
            </a:pPr>
            <a:r>
              <a:rPr sz="1200" b="1" spc="-5" dirty="0">
                <a:latin typeface="Arial"/>
                <a:cs typeface="Arial"/>
              </a:rPr>
              <a:t>2. </a:t>
            </a:r>
            <a:r>
              <a:rPr lang="en-US" sz="1200" b="1" spc="-5" dirty="0">
                <a:latin typeface="Arial"/>
                <a:cs typeface="Arial"/>
              </a:rPr>
              <a:t>We only regressed ranks based on personal attributes.</a:t>
            </a:r>
          </a:p>
          <a:p>
            <a:pPr marL="164465" marR="673100" indent="-90170">
              <a:spcBef>
                <a:spcPts val="690"/>
              </a:spcBef>
            </a:pPr>
            <a:r>
              <a:rPr lang="en-US" sz="1200" dirty="0">
                <a:latin typeface="Arial"/>
                <a:cs typeface="Arial"/>
              </a:rPr>
              <a:t>– We did not consider the player’s </a:t>
            </a:r>
            <a:r>
              <a:rPr lang="en-US" sz="1200" dirty="0">
                <a:solidFill>
                  <a:schemeClr val="accent2"/>
                </a:solidFill>
                <a:latin typeface="Arial"/>
                <a:cs typeface="Arial"/>
              </a:rPr>
              <a:t>skills</a:t>
            </a:r>
            <a:r>
              <a:rPr lang="en-US" sz="1200" dirty="0">
                <a:latin typeface="Arial"/>
                <a:cs typeface="Arial"/>
              </a:rPr>
              <a:t> which are more impactful than their height and age.</a:t>
            </a:r>
          </a:p>
        </p:txBody>
      </p:sp>
      <p:sp>
        <p:nvSpPr>
          <p:cNvPr id="35" name="object 20">
            <a:extLst>
              <a:ext uri="{FF2B5EF4-FFF2-40B4-BE49-F238E27FC236}">
                <a16:creationId xmlns:a16="http://schemas.microsoft.com/office/drawing/2014/main" id="{64603D03-6926-455C-E05B-222D401CF5B9}"/>
              </a:ext>
            </a:extLst>
          </p:cNvPr>
          <p:cNvSpPr/>
          <p:nvPr/>
        </p:nvSpPr>
        <p:spPr>
          <a:xfrm>
            <a:off x="593360" y="4299297"/>
            <a:ext cx="1887855" cy="1905000"/>
          </a:xfrm>
          <a:custGeom>
            <a:avLst/>
            <a:gdLst/>
            <a:ahLst/>
            <a:cxnLst/>
            <a:rect l="l" t="t" r="r" b="b"/>
            <a:pathLst>
              <a:path w="1887854" h="1905000">
                <a:moveTo>
                  <a:pt x="1887601" y="0"/>
                </a:moveTo>
                <a:lnTo>
                  <a:pt x="1887601" y="1905000"/>
                </a:lnTo>
                <a:lnTo>
                  <a:pt x="0" y="1905000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21">
            <a:extLst>
              <a:ext uri="{FF2B5EF4-FFF2-40B4-BE49-F238E27FC236}">
                <a16:creationId xmlns:a16="http://schemas.microsoft.com/office/drawing/2014/main" id="{8BC16A31-308E-77B0-6900-79261CF2D1B4}"/>
              </a:ext>
            </a:extLst>
          </p:cNvPr>
          <p:cNvSpPr/>
          <p:nvPr/>
        </p:nvSpPr>
        <p:spPr>
          <a:xfrm>
            <a:off x="593360" y="4299297"/>
            <a:ext cx="1887855" cy="1905000"/>
          </a:xfrm>
          <a:custGeom>
            <a:avLst/>
            <a:gdLst/>
            <a:ahLst/>
            <a:cxnLst/>
            <a:rect l="l" t="t" r="r" b="b"/>
            <a:pathLst>
              <a:path w="1887854" h="1905000">
                <a:moveTo>
                  <a:pt x="1887601" y="0"/>
                </a:moveTo>
                <a:lnTo>
                  <a:pt x="1887601" y="1905000"/>
                </a:lnTo>
                <a:lnTo>
                  <a:pt x="943737" y="1905000"/>
                </a:lnTo>
                <a:lnTo>
                  <a:pt x="0" y="1905000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ln w="9524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24">
            <a:extLst>
              <a:ext uri="{FF2B5EF4-FFF2-40B4-BE49-F238E27FC236}">
                <a16:creationId xmlns:a16="http://schemas.microsoft.com/office/drawing/2014/main" id="{E09E5B7A-92CC-B05E-38E3-4E0A1E0C7787}"/>
              </a:ext>
            </a:extLst>
          </p:cNvPr>
          <p:cNvSpPr/>
          <p:nvPr/>
        </p:nvSpPr>
        <p:spPr>
          <a:xfrm>
            <a:off x="593360" y="2144193"/>
            <a:ext cx="1887855" cy="1887855"/>
          </a:xfrm>
          <a:custGeom>
            <a:avLst/>
            <a:gdLst/>
            <a:ahLst/>
            <a:cxnLst/>
            <a:rect l="l" t="t" r="r" b="b"/>
            <a:pathLst>
              <a:path w="1887854" h="1887854">
                <a:moveTo>
                  <a:pt x="1887601" y="0"/>
                </a:moveTo>
                <a:lnTo>
                  <a:pt x="0" y="0"/>
                </a:lnTo>
                <a:lnTo>
                  <a:pt x="0" y="1566672"/>
                </a:lnTo>
                <a:lnTo>
                  <a:pt x="943737" y="1887474"/>
                </a:lnTo>
                <a:lnTo>
                  <a:pt x="1887601" y="1566672"/>
                </a:lnTo>
                <a:lnTo>
                  <a:pt x="1887601" y="0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25">
            <a:extLst>
              <a:ext uri="{FF2B5EF4-FFF2-40B4-BE49-F238E27FC236}">
                <a16:creationId xmlns:a16="http://schemas.microsoft.com/office/drawing/2014/main" id="{BFD73C13-43E7-B77A-0733-553EC377F770}"/>
              </a:ext>
            </a:extLst>
          </p:cNvPr>
          <p:cNvSpPr/>
          <p:nvPr/>
        </p:nvSpPr>
        <p:spPr>
          <a:xfrm>
            <a:off x="593360" y="2144193"/>
            <a:ext cx="1887855" cy="1887855"/>
          </a:xfrm>
          <a:custGeom>
            <a:avLst/>
            <a:gdLst/>
            <a:ahLst/>
            <a:cxnLst/>
            <a:rect l="l" t="t" r="r" b="b"/>
            <a:pathLst>
              <a:path w="1887854" h="1887854">
                <a:moveTo>
                  <a:pt x="1887601" y="0"/>
                </a:moveTo>
                <a:lnTo>
                  <a:pt x="1887601" y="1566672"/>
                </a:lnTo>
                <a:lnTo>
                  <a:pt x="943737" y="1887474"/>
                </a:lnTo>
                <a:lnTo>
                  <a:pt x="0" y="1566672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9050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27">
            <a:extLst>
              <a:ext uri="{FF2B5EF4-FFF2-40B4-BE49-F238E27FC236}">
                <a16:creationId xmlns:a16="http://schemas.microsoft.com/office/drawing/2014/main" id="{3A15880A-5411-C662-F423-E6C691D07CB8}"/>
              </a:ext>
            </a:extLst>
          </p:cNvPr>
          <p:cNvSpPr txBox="1"/>
          <p:nvPr/>
        </p:nvSpPr>
        <p:spPr>
          <a:xfrm>
            <a:off x="713504" y="2450042"/>
            <a:ext cx="1658235" cy="13048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/>
            <a:r>
              <a:rPr lang="en-US" sz="1400" b="1" dirty="0"/>
              <a:t>Can a tennis player’s rank be predicted by his attributes, specifically: height, age, nationality, and handedness?</a:t>
            </a:r>
          </a:p>
        </p:txBody>
      </p:sp>
      <p:sp>
        <p:nvSpPr>
          <p:cNvPr id="40" name="object 28">
            <a:extLst>
              <a:ext uri="{FF2B5EF4-FFF2-40B4-BE49-F238E27FC236}">
                <a16:creationId xmlns:a16="http://schemas.microsoft.com/office/drawing/2014/main" id="{D2811EB1-DA28-78D1-2734-7BA140A6C864}"/>
              </a:ext>
            </a:extLst>
          </p:cNvPr>
          <p:cNvSpPr txBox="1"/>
          <p:nvPr/>
        </p:nvSpPr>
        <p:spPr>
          <a:xfrm>
            <a:off x="692292" y="4883411"/>
            <a:ext cx="1667510" cy="8867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spcBef>
                <a:spcPts val="95"/>
              </a:spcBef>
            </a:pPr>
            <a:r>
              <a:rPr lang="en-US" sz="1400" b="1" i="1" spc="-15" dirty="0">
                <a:solidFill>
                  <a:srgbClr val="FFFFFF"/>
                </a:solidFill>
                <a:cs typeface="Arial"/>
              </a:rPr>
              <a:t>Which factors have the greatest impact on the likelihood of</a:t>
            </a:r>
          </a:p>
          <a:p>
            <a:pPr marL="12700" marR="5080" algn="ctr">
              <a:spcBef>
                <a:spcPts val="95"/>
              </a:spcBef>
            </a:pPr>
            <a:r>
              <a:rPr lang="en-US" sz="1400" b="1" i="1" spc="-15" dirty="0">
                <a:solidFill>
                  <a:srgbClr val="FFFFFF"/>
                </a:solidFill>
                <a:cs typeface="Arial"/>
              </a:rPr>
              <a:t>an upset?</a:t>
            </a:r>
          </a:p>
        </p:txBody>
      </p:sp>
      <p:sp>
        <p:nvSpPr>
          <p:cNvPr id="41" name="object 52">
            <a:extLst>
              <a:ext uri="{FF2B5EF4-FFF2-40B4-BE49-F238E27FC236}">
                <a16:creationId xmlns:a16="http://schemas.microsoft.com/office/drawing/2014/main" id="{5E5C4A5E-2E02-EE34-4E1A-D446F795F22A}"/>
              </a:ext>
            </a:extLst>
          </p:cNvPr>
          <p:cNvSpPr/>
          <p:nvPr/>
        </p:nvSpPr>
        <p:spPr>
          <a:xfrm>
            <a:off x="1022110" y="1990142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80">
                <a:moveTo>
                  <a:pt x="468375" y="0"/>
                </a:moveTo>
                <a:lnTo>
                  <a:pt x="399157" y="1953"/>
                </a:lnTo>
                <a:lnTo>
                  <a:pt x="333094" y="7626"/>
                </a:lnTo>
                <a:lnTo>
                  <a:pt x="270910" y="16743"/>
                </a:lnTo>
                <a:lnTo>
                  <a:pt x="213330" y="29023"/>
                </a:lnTo>
                <a:lnTo>
                  <a:pt x="161077" y="44189"/>
                </a:lnTo>
                <a:lnTo>
                  <a:pt x="114877" y="61964"/>
                </a:lnTo>
                <a:lnTo>
                  <a:pt x="75452" y="82067"/>
                </a:lnTo>
                <a:lnTo>
                  <a:pt x="43528" y="104222"/>
                </a:lnTo>
                <a:lnTo>
                  <a:pt x="5077" y="153573"/>
                </a:lnTo>
                <a:lnTo>
                  <a:pt x="0" y="180212"/>
                </a:lnTo>
                <a:lnTo>
                  <a:pt x="5077" y="206823"/>
                </a:lnTo>
                <a:lnTo>
                  <a:pt x="43528" y="256148"/>
                </a:lnTo>
                <a:lnTo>
                  <a:pt x="75452" y="278302"/>
                </a:lnTo>
                <a:lnTo>
                  <a:pt x="114877" y="298410"/>
                </a:lnTo>
                <a:lnTo>
                  <a:pt x="161077" y="316193"/>
                </a:lnTo>
                <a:lnTo>
                  <a:pt x="213330" y="331370"/>
                </a:lnTo>
                <a:lnTo>
                  <a:pt x="270910" y="343662"/>
                </a:lnTo>
                <a:lnTo>
                  <a:pt x="333094" y="352788"/>
                </a:lnTo>
                <a:lnTo>
                  <a:pt x="399157" y="358470"/>
                </a:lnTo>
                <a:lnTo>
                  <a:pt x="468375" y="360425"/>
                </a:lnTo>
                <a:lnTo>
                  <a:pt x="537562" y="358470"/>
                </a:lnTo>
                <a:lnTo>
                  <a:pt x="603599" y="352788"/>
                </a:lnTo>
                <a:lnTo>
                  <a:pt x="665762" y="343662"/>
                </a:lnTo>
                <a:lnTo>
                  <a:pt x="723327" y="331370"/>
                </a:lnTo>
                <a:lnTo>
                  <a:pt x="775567" y="316193"/>
                </a:lnTo>
                <a:lnTo>
                  <a:pt x="821759" y="298410"/>
                </a:lnTo>
                <a:lnTo>
                  <a:pt x="861178" y="278302"/>
                </a:lnTo>
                <a:lnTo>
                  <a:pt x="893099" y="256148"/>
                </a:lnTo>
                <a:lnTo>
                  <a:pt x="931547" y="206823"/>
                </a:lnTo>
                <a:lnTo>
                  <a:pt x="936625" y="180212"/>
                </a:lnTo>
                <a:lnTo>
                  <a:pt x="931547" y="153573"/>
                </a:lnTo>
                <a:lnTo>
                  <a:pt x="893099" y="104222"/>
                </a:lnTo>
                <a:lnTo>
                  <a:pt x="861178" y="82067"/>
                </a:lnTo>
                <a:lnTo>
                  <a:pt x="821759" y="61964"/>
                </a:lnTo>
                <a:lnTo>
                  <a:pt x="775567" y="44189"/>
                </a:lnTo>
                <a:lnTo>
                  <a:pt x="723327" y="29023"/>
                </a:lnTo>
                <a:lnTo>
                  <a:pt x="665762" y="16743"/>
                </a:lnTo>
                <a:lnTo>
                  <a:pt x="603599" y="7626"/>
                </a:lnTo>
                <a:lnTo>
                  <a:pt x="537562" y="1953"/>
                </a:lnTo>
                <a:lnTo>
                  <a:pt x="4683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53">
            <a:extLst>
              <a:ext uri="{FF2B5EF4-FFF2-40B4-BE49-F238E27FC236}">
                <a16:creationId xmlns:a16="http://schemas.microsoft.com/office/drawing/2014/main" id="{6D5A9B1A-A8F7-62AF-CC82-7A4490F33988}"/>
              </a:ext>
            </a:extLst>
          </p:cNvPr>
          <p:cNvSpPr/>
          <p:nvPr/>
        </p:nvSpPr>
        <p:spPr>
          <a:xfrm>
            <a:off x="1022110" y="1990142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80">
                <a:moveTo>
                  <a:pt x="0" y="180212"/>
                </a:moveTo>
                <a:lnTo>
                  <a:pt x="19828" y="128150"/>
                </a:lnTo>
                <a:lnTo>
                  <a:pt x="75452" y="82067"/>
                </a:lnTo>
                <a:lnTo>
                  <a:pt x="114877" y="61964"/>
                </a:lnTo>
                <a:lnTo>
                  <a:pt x="161077" y="44189"/>
                </a:lnTo>
                <a:lnTo>
                  <a:pt x="213330" y="29023"/>
                </a:lnTo>
                <a:lnTo>
                  <a:pt x="270910" y="16743"/>
                </a:lnTo>
                <a:lnTo>
                  <a:pt x="333094" y="7626"/>
                </a:lnTo>
                <a:lnTo>
                  <a:pt x="399157" y="1953"/>
                </a:lnTo>
                <a:lnTo>
                  <a:pt x="468375" y="0"/>
                </a:lnTo>
                <a:lnTo>
                  <a:pt x="537562" y="1953"/>
                </a:lnTo>
                <a:lnTo>
                  <a:pt x="603599" y="7626"/>
                </a:lnTo>
                <a:lnTo>
                  <a:pt x="665762" y="16743"/>
                </a:lnTo>
                <a:lnTo>
                  <a:pt x="723327" y="29023"/>
                </a:lnTo>
                <a:lnTo>
                  <a:pt x="775567" y="44189"/>
                </a:lnTo>
                <a:lnTo>
                  <a:pt x="821759" y="61964"/>
                </a:lnTo>
                <a:lnTo>
                  <a:pt x="861178" y="82067"/>
                </a:lnTo>
                <a:lnTo>
                  <a:pt x="893099" y="104222"/>
                </a:lnTo>
                <a:lnTo>
                  <a:pt x="931547" y="153573"/>
                </a:lnTo>
                <a:lnTo>
                  <a:pt x="936625" y="180212"/>
                </a:lnTo>
                <a:lnTo>
                  <a:pt x="931547" y="206823"/>
                </a:lnTo>
                <a:lnTo>
                  <a:pt x="893099" y="256148"/>
                </a:lnTo>
                <a:lnTo>
                  <a:pt x="861178" y="278302"/>
                </a:lnTo>
                <a:lnTo>
                  <a:pt x="821759" y="298410"/>
                </a:lnTo>
                <a:lnTo>
                  <a:pt x="775567" y="316193"/>
                </a:lnTo>
                <a:lnTo>
                  <a:pt x="723327" y="331370"/>
                </a:lnTo>
                <a:lnTo>
                  <a:pt x="665762" y="343662"/>
                </a:lnTo>
                <a:lnTo>
                  <a:pt x="603599" y="352788"/>
                </a:lnTo>
                <a:lnTo>
                  <a:pt x="537562" y="358470"/>
                </a:lnTo>
                <a:lnTo>
                  <a:pt x="468375" y="360425"/>
                </a:lnTo>
                <a:lnTo>
                  <a:pt x="399157" y="358470"/>
                </a:lnTo>
                <a:lnTo>
                  <a:pt x="333094" y="352788"/>
                </a:lnTo>
                <a:lnTo>
                  <a:pt x="270910" y="343662"/>
                </a:lnTo>
                <a:lnTo>
                  <a:pt x="213330" y="331370"/>
                </a:lnTo>
                <a:lnTo>
                  <a:pt x="161077" y="316193"/>
                </a:lnTo>
                <a:lnTo>
                  <a:pt x="114877" y="298410"/>
                </a:lnTo>
                <a:lnTo>
                  <a:pt x="75452" y="278302"/>
                </a:lnTo>
                <a:lnTo>
                  <a:pt x="43528" y="256148"/>
                </a:lnTo>
                <a:lnTo>
                  <a:pt x="5077" y="206823"/>
                </a:lnTo>
                <a:lnTo>
                  <a:pt x="0" y="180212"/>
                </a:lnTo>
                <a:close/>
              </a:path>
            </a:pathLst>
          </a:custGeom>
          <a:ln w="952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54">
            <a:extLst>
              <a:ext uri="{FF2B5EF4-FFF2-40B4-BE49-F238E27FC236}">
                <a16:creationId xmlns:a16="http://schemas.microsoft.com/office/drawing/2014/main" id="{AF45CA59-B4E9-9EBC-2321-49395F7B62A7}"/>
              </a:ext>
            </a:extLst>
          </p:cNvPr>
          <p:cNvSpPr txBox="1"/>
          <p:nvPr/>
        </p:nvSpPr>
        <p:spPr>
          <a:xfrm>
            <a:off x="1081486" y="2038274"/>
            <a:ext cx="93662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b="1" i="1" spc="-5" dirty="0">
                <a:latin typeface="Arial"/>
                <a:cs typeface="Arial"/>
              </a:rPr>
              <a:t>Research 1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4" name="object 55">
            <a:extLst>
              <a:ext uri="{FF2B5EF4-FFF2-40B4-BE49-F238E27FC236}">
                <a16:creationId xmlns:a16="http://schemas.microsoft.com/office/drawing/2014/main" id="{53D31DE4-B046-3F88-5DF1-8BE1057C4D89}"/>
              </a:ext>
            </a:extLst>
          </p:cNvPr>
          <p:cNvSpPr/>
          <p:nvPr/>
        </p:nvSpPr>
        <p:spPr>
          <a:xfrm>
            <a:off x="1069610" y="4113623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79">
                <a:moveTo>
                  <a:pt x="468375" y="0"/>
                </a:moveTo>
                <a:lnTo>
                  <a:pt x="399157" y="1952"/>
                </a:lnTo>
                <a:lnTo>
                  <a:pt x="333094" y="7626"/>
                </a:lnTo>
                <a:lnTo>
                  <a:pt x="270910" y="16740"/>
                </a:lnTo>
                <a:lnTo>
                  <a:pt x="213330" y="29017"/>
                </a:lnTo>
                <a:lnTo>
                  <a:pt x="161077" y="44178"/>
                </a:lnTo>
                <a:lnTo>
                  <a:pt x="114877" y="61943"/>
                </a:lnTo>
                <a:lnTo>
                  <a:pt x="75452" y="82035"/>
                </a:lnTo>
                <a:lnTo>
                  <a:pt x="43528" y="104173"/>
                </a:lnTo>
                <a:lnTo>
                  <a:pt x="5077" y="153478"/>
                </a:lnTo>
                <a:lnTo>
                  <a:pt x="0" y="180086"/>
                </a:lnTo>
                <a:lnTo>
                  <a:pt x="5077" y="206725"/>
                </a:lnTo>
                <a:lnTo>
                  <a:pt x="43528" y="256076"/>
                </a:lnTo>
                <a:lnTo>
                  <a:pt x="75452" y="278231"/>
                </a:lnTo>
                <a:lnTo>
                  <a:pt x="114877" y="298334"/>
                </a:lnTo>
                <a:lnTo>
                  <a:pt x="161077" y="316109"/>
                </a:lnTo>
                <a:lnTo>
                  <a:pt x="213330" y="331275"/>
                </a:lnTo>
                <a:lnTo>
                  <a:pt x="270910" y="343555"/>
                </a:lnTo>
                <a:lnTo>
                  <a:pt x="333094" y="352672"/>
                </a:lnTo>
                <a:lnTo>
                  <a:pt x="399157" y="358345"/>
                </a:lnTo>
                <a:lnTo>
                  <a:pt x="468375" y="360299"/>
                </a:lnTo>
                <a:lnTo>
                  <a:pt x="537562" y="358345"/>
                </a:lnTo>
                <a:lnTo>
                  <a:pt x="603599" y="352672"/>
                </a:lnTo>
                <a:lnTo>
                  <a:pt x="665762" y="343555"/>
                </a:lnTo>
                <a:lnTo>
                  <a:pt x="723327" y="331275"/>
                </a:lnTo>
                <a:lnTo>
                  <a:pt x="775567" y="316109"/>
                </a:lnTo>
                <a:lnTo>
                  <a:pt x="821759" y="298334"/>
                </a:lnTo>
                <a:lnTo>
                  <a:pt x="861178" y="278231"/>
                </a:lnTo>
                <a:lnTo>
                  <a:pt x="893099" y="256076"/>
                </a:lnTo>
                <a:lnTo>
                  <a:pt x="931547" y="206725"/>
                </a:lnTo>
                <a:lnTo>
                  <a:pt x="936625" y="180086"/>
                </a:lnTo>
                <a:lnTo>
                  <a:pt x="931547" y="153478"/>
                </a:lnTo>
                <a:lnTo>
                  <a:pt x="893099" y="104173"/>
                </a:lnTo>
                <a:lnTo>
                  <a:pt x="861178" y="82035"/>
                </a:lnTo>
                <a:lnTo>
                  <a:pt x="821759" y="61943"/>
                </a:lnTo>
                <a:lnTo>
                  <a:pt x="775567" y="44178"/>
                </a:lnTo>
                <a:lnTo>
                  <a:pt x="723327" y="29017"/>
                </a:lnTo>
                <a:lnTo>
                  <a:pt x="665762" y="16740"/>
                </a:lnTo>
                <a:lnTo>
                  <a:pt x="603599" y="7626"/>
                </a:lnTo>
                <a:lnTo>
                  <a:pt x="537562" y="1952"/>
                </a:lnTo>
                <a:lnTo>
                  <a:pt x="4683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56">
            <a:extLst>
              <a:ext uri="{FF2B5EF4-FFF2-40B4-BE49-F238E27FC236}">
                <a16:creationId xmlns:a16="http://schemas.microsoft.com/office/drawing/2014/main" id="{D4EA1C3A-A9A3-923C-AAE5-0BB12D4CF24D}"/>
              </a:ext>
            </a:extLst>
          </p:cNvPr>
          <p:cNvSpPr/>
          <p:nvPr/>
        </p:nvSpPr>
        <p:spPr>
          <a:xfrm>
            <a:off x="1069610" y="4066123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79">
                <a:moveTo>
                  <a:pt x="0" y="180086"/>
                </a:moveTo>
                <a:lnTo>
                  <a:pt x="19828" y="128081"/>
                </a:lnTo>
                <a:lnTo>
                  <a:pt x="75452" y="82035"/>
                </a:lnTo>
                <a:lnTo>
                  <a:pt x="114877" y="61943"/>
                </a:lnTo>
                <a:lnTo>
                  <a:pt x="161077" y="44178"/>
                </a:lnTo>
                <a:lnTo>
                  <a:pt x="213330" y="29017"/>
                </a:lnTo>
                <a:lnTo>
                  <a:pt x="270910" y="16740"/>
                </a:lnTo>
                <a:lnTo>
                  <a:pt x="333094" y="7626"/>
                </a:lnTo>
                <a:lnTo>
                  <a:pt x="399157" y="1952"/>
                </a:lnTo>
                <a:lnTo>
                  <a:pt x="468375" y="0"/>
                </a:lnTo>
                <a:lnTo>
                  <a:pt x="537562" y="1952"/>
                </a:lnTo>
                <a:lnTo>
                  <a:pt x="603599" y="7626"/>
                </a:lnTo>
                <a:lnTo>
                  <a:pt x="665762" y="16740"/>
                </a:lnTo>
                <a:lnTo>
                  <a:pt x="723327" y="29017"/>
                </a:lnTo>
                <a:lnTo>
                  <a:pt x="775567" y="44178"/>
                </a:lnTo>
                <a:lnTo>
                  <a:pt x="821759" y="61943"/>
                </a:lnTo>
                <a:lnTo>
                  <a:pt x="861178" y="82035"/>
                </a:lnTo>
                <a:lnTo>
                  <a:pt x="893099" y="104173"/>
                </a:lnTo>
                <a:lnTo>
                  <a:pt x="931547" y="153478"/>
                </a:lnTo>
                <a:lnTo>
                  <a:pt x="936625" y="180086"/>
                </a:lnTo>
                <a:lnTo>
                  <a:pt x="931547" y="206725"/>
                </a:lnTo>
                <a:lnTo>
                  <a:pt x="893099" y="256076"/>
                </a:lnTo>
                <a:lnTo>
                  <a:pt x="861178" y="278231"/>
                </a:lnTo>
                <a:lnTo>
                  <a:pt x="821759" y="298334"/>
                </a:lnTo>
                <a:lnTo>
                  <a:pt x="775567" y="316109"/>
                </a:lnTo>
                <a:lnTo>
                  <a:pt x="723327" y="331275"/>
                </a:lnTo>
                <a:lnTo>
                  <a:pt x="665762" y="343555"/>
                </a:lnTo>
                <a:lnTo>
                  <a:pt x="603599" y="352672"/>
                </a:lnTo>
                <a:lnTo>
                  <a:pt x="537562" y="358345"/>
                </a:lnTo>
                <a:lnTo>
                  <a:pt x="468375" y="360299"/>
                </a:lnTo>
                <a:lnTo>
                  <a:pt x="399157" y="358345"/>
                </a:lnTo>
                <a:lnTo>
                  <a:pt x="333094" y="352672"/>
                </a:lnTo>
                <a:lnTo>
                  <a:pt x="270910" y="343555"/>
                </a:lnTo>
                <a:lnTo>
                  <a:pt x="213330" y="331275"/>
                </a:lnTo>
                <a:lnTo>
                  <a:pt x="161077" y="316109"/>
                </a:lnTo>
                <a:lnTo>
                  <a:pt x="114877" y="298334"/>
                </a:lnTo>
                <a:lnTo>
                  <a:pt x="75452" y="278231"/>
                </a:lnTo>
                <a:lnTo>
                  <a:pt x="43528" y="256076"/>
                </a:lnTo>
                <a:lnTo>
                  <a:pt x="5077" y="206725"/>
                </a:lnTo>
                <a:lnTo>
                  <a:pt x="0" y="180086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57">
            <a:extLst>
              <a:ext uri="{FF2B5EF4-FFF2-40B4-BE49-F238E27FC236}">
                <a16:creationId xmlns:a16="http://schemas.microsoft.com/office/drawing/2014/main" id="{49AB6FE9-3E17-E893-A9C8-83D11731AA71}"/>
              </a:ext>
            </a:extLst>
          </p:cNvPr>
          <p:cNvSpPr txBox="1"/>
          <p:nvPr/>
        </p:nvSpPr>
        <p:spPr>
          <a:xfrm>
            <a:off x="1119277" y="4185758"/>
            <a:ext cx="1230124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b="1" i="1" spc="-5" dirty="0">
                <a:latin typeface="Arial"/>
                <a:cs typeface="Arial"/>
              </a:rPr>
              <a:t>Research 2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7" name="object 19">
            <a:extLst>
              <a:ext uri="{FF2B5EF4-FFF2-40B4-BE49-F238E27FC236}">
                <a16:creationId xmlns:a16="http://schemas.microsoft.com/office/drawing/2014/main" id="{2A4DB5EE-BF4A-0E0A-7913-139A57AD8565}"/>
              </a:ext>
            </a:extLst>
          </p:cNvPr>
          <p:cNvSpPr/>
          <p:nvPr/>
        </p:nvSpPr>
        <p:spPr>
          <a:xfrm>
            <a:off x="2616490" y="2040698"/>
            <a:ext cx="420624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32">
            <a:extLst>
              <a:ext uri="{FF2B5EF4-FFF2-40B4-BE49-F238E27FC236}">
                <a16:creationId xmlns:a16="http://schemas.microsoft.com/office/drawing/2014/main" id="{F2C47E0F-71B9-EDCE-238A-E81E31D9FF00}"/>
              </a:ext>
            </a:extLst>
          </p:cNvPr>
          <p:cNvSpPr txBox="1"/>
          <p:nvPr/>
        </p:nvSpPr>
        <p:spPr>
          <a:xfrm>
            <a:off x="2338252" y="1807829"/>
            <a:ext cx="4206441" cy="20454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400" b="1" spc="-5" dirty="0">
                <a:latin typeface="Arial"/>
                <a:cs typeface="Arial"/>
              </a:rPr>
              <a:t>Limitations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51" name="TextBox 15">
            <a:extLst>
              <a:ext uri="{FF2B5EF4-FFF2-40B4-BE49-F238E27FC236}">
                <a16:creationId xmlns:a16="http://schemas.microsoft.com/office/drawing/2014/main" id="{0A32D8C8-E135-2783-6CE2-455D0F0DB3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90" y="873961"/>
            <a:ext cx="8596313" cy="777800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We did not consider two key points for predicting a player’s rank.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There may be underlying confounding variables that impact the likelihood of an upset.</a:t>
            </a:r>
          </a:p>
        </p:txBody>
      </p:sp>
      <p:sp>
        <p:nvSpPr>
          <p:cNvPr id="52" name="object 15">
            <a:extLst>
              <a:ext uri="{FF2B5EF4-FFF2-40B4-BE49-F238E27FC236}">
                <a16:creationId xmlns:a16="http://schemas.microsoft.com/office/drawing/2014/main" id="{430C4BB9-C2A8-0E7C-6BA9-D3BA58FE47B0}"/>
              </a:ext>
            </a:extLst>
          </p:cNvPr>
          <p:cNvSpPr txBox="1"/>
          <p:nvPr/>
        </p:nvSpPr>
        <p:spPr>
          <a:xfrm>
            <a:off x="2616490" y="5124514"/>
            <a:ext cx="4206240" cy="895117"/>
          </a:xfrm>
          <a:prstGeom prst="rect">
            <a:avLst/>
          </a:prstGeom>
          <a:solidFill>
            <a:srgbClr val="D9D9D9"/>
          </a:solidFill>
          <a:ln w="9525">
            <a:solidFill>
              <a:srgbClr val="BEBEBE"/>
            </a:solidFill>
          </a:ln>
        </p:spPr>
        <p:txBody>
          <a:bodyPr vert="horz" wrap="square" lIns="0" tIns="78740" rIns="0" bIns="0" rtlCol="0">
            <a:spAutoFit/>
          </a:bodyPr>
          <a:lstStyle/>
          <a:p>
            <a:pPr marL="186690" marR="460375" indent="-90170">
              <a:spcBef>
                <a:spcPts val="620"/>
              </a:spcBef>
            </a:pPr>
            <a:r>
              <a:rPr lang="en-US" sz="1200" b="1" spc="-5" dirty="0">
                <a:latin typeface="Arial"/>
                <a:cs typeface="Arial"/>
              </a:rPr>
              <a:t>2. The analysis indicates that players have little ability to impact their likelihood </a:t>
            </a:r>
            <a:r>
              <a:rPr lang="en-US" sz="1200" b="1" spc="-5">
                <a:latin typeface="Arial"/>
                <a:cs typeface="Arial"/>
              </a:rPr>
              <a:t>of upsets.</a:t>
            </a:r>
            <a:endParaRPr lang="en-US" sz="1200" b="1" spc="-5" dirty="0">
              <a:latin typeface="Arial"/>
              <a:cs typeface="Arial"/>
            </a:endParaRPr>
          </a:p>
          <a:p>
            <a:pPr marL="186690" marR="460375" indent="-90170">
              <a:spcBef>
                <a:spcPts val="620"/>
              </a:spcBef>
            </a:pPr>
            <a:r>
              <a:rPr lang="en-US" sz="1200" dirty="0">
                <a:latin typeface="Arial"/>
                <a:cs typeface="Arial"/>
              </a:rPr>
              <a:t>– Other internal factors of the player should also be taken into account.</a:t>
            </a:r>
          </a:p>
        </p:txBody>
      </p:sp>
      <p:pic>
        <p:nvPicPr>
          <p:cNvPr id="53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088BFA04-5ECF-2EC6-FDD3-C3E4C721C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795" y="2547319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7CA948E5-F5A9-31BB-78A5-516CC7CE8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985" y="3508860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63837432-A032-A52F-DBB4-E286A84D8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1278" y="4546332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35DF52B8-AB7E-755A-51FD-B7576D730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318" y="5430811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317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649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 Background</a:t>
            </a:r>
          </a:p>
          <a:p>
            <a:r>
              <a:rPr lang="en-US" sz="1800" dirty="0"/>
              <a:t> Methods</a:t>
            </a:r>
          </a:p>
          <a:p>
            <a:r>
              <a:rPr lang="en-US" sz="1800" dirty="0"/>
              <a:t> Results</a:t>
            </a:r>
          </a:p>
          <a:p>
            <a:r>
              <a:rPr lang="en-US" sz="1800" dirty="0"/>
              <a:t> Conclusion</a:t>
            </a:r>
          </a:p>
        </p:txBody>
      </p:sp>
    </p:spTree>
    <p:extLst>
      <p:ext uri="{BB962C8B-B14F-4D97-AF65-F5344CB8AC3E}">
        <p14:creationId xmlns:p14="http://schemas.microsoft.com/office/powerpoint/2010/main" val="3729249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I. Background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3B47C4-4838-AC4D-662C-A905B9FDB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65" y="2240280"/>
            <a:ext cx="8745494" cy="3885885"/>
          </a:xfrm>
          <a:prstGeom prst="rect">
            <a:avLst/>
          </a:prstGeom>
        </p:spPr>
      </p:pic>
      <p:sp>
        <p:nvSpPr>
          <p:cNvPr id="10" name="TextBox 15">
            <a:extLst>
              <a:ext uri="{FF2B5EF4-FFF2-40B4-BE49-F238E27FC236}">
                <a16:creationId xmlns:a16="http://schemas.microsoft.com/office/drawing/2014/main" id="{6E6DBF1F-D20E-65B6-9471-943D8A34EB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90" y="873961"/>
            <a:ext cx="8596313" cy="11471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Almost all kinds of sports are part of data analytics in recent years.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Tennis datasets especially have an extensive collection of information.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Both continuous and categorical variables can be explored in tennis analytics.</a:t>
            </a:r>
          </a:p>
        </p:txBody>
      </p:sp>
    </p:spTree>
    <p:extLst>
      <p:ext uri="{BB962C8B-B14F-4D97-AF65-F5344CB8AC3E}">
        <p14:creationId xmlns:p14="http://schemas.microsoft.com/office/powerpoint/2010/main" val="225766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I. Background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7ABCFBDA-B00D-EAC6-AF99-B7958BCA35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90" y="873961"/>
            <a:ext cx="8596313" cy="11471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Dataset has been uploaded by Jeff </a:t>
            </a:r>
            <a:r>
              <a:rPr lang="en-US" altLang="ko-KR" sz="1600" dirty="0" err="1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Sackmann</a:t>
            </a: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, a manager of Tennis Abstract.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Specifically, the data of men’s ATP tour-level matches is analyzed for 2021.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The data contains a sample size of 2,733 tennis matches and includes total 49 variables.</a:t>
            </a:r>
          </a:p>
        </p:txBody>
      </p:sp>
      <p:sp>
        <p:nvSpPr>
          <p:cNvPr id="5" name="직사각형 1">
            <a:extLst>
              <a:ext uri="{FF2B5EF4-FFF2-40B4-BE49-F238E27FC236}">
                <a16:creationId xmlns:a16="http://schemas.microsoft.com/office/drawing/2014/main" id="{2AEE722B-38C4-77E8-4D76-723068F8B6B2}"/>
              </a:ext>
            </a:extLst>
          </p:cNvPr>
          <p:cNvSpPr/>
          <p:nvPr/>
        </p:nvSpPr>
        <p:spPr>
          <a:xfrm>
            <a:off x="3716342" y="2578168"/>
            <a:ext cx="1476000" cy="75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Each match’s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attributes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6" name="직사각형 52">
            <a:extLst>
              <a:ext uri="{FF2B5EF4-FFF2-40B4-BE49-F238E27FC236}">
                <a16:creationId xmlns:a16="http://schemas.microsoft.com/office/drawing/2014/main" id="{3CA35BBB-7C0B-FF52-35A3-6F1C7B46AC8A}"/>
              </a:ext>
            </a:extLst>
          </p:cNvPr>
          <p:cNvSpPr/>
          <p:nvPr/>
        </p:nvSpPr>
        <p:spPr>
          <a:xfrm>
            <a:off x="3716342" y="4493907"/>
            <a:ext cx="1476000" cy="75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Results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of the match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cxnSp>
        <p:nvCxnSpPr>
          <p:cNvPr id="9" name="꺾인 연결선 58">
            <a:extLst>
              <a:ext uri="{FF2B5EF4-FFF2-40B4-BE49-F238E27FC236}">
                <a16:creationId xmlns:a16="http://schemas.microsoft.com/office/drawing/2014/main" id="{CBB337DB-8AB9-AAB0-7B74-7DD3B7917BA3}"/>
              </a:ext>
            </a:extLst>
          </p:cNvPr>
          <p:cNvCxnSpPr>
            <a:endCxn id="5" idx="1"/>
          </p:cNvCxnSpPr>
          <p:nvPr/>
        </p:nvCxnSpPr>
        <p:spPr>
          <a:xfrm flipV="1">
            <a:off x="2709900" y="2956168"/>
            <a:ext cx="1006442" cy="993206"/>
          </a:xfrm>
          <a:prstGeom prst="bentConnector3">
            <a:avLst/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꺾인 연결선 59">
            <a:extLst>
              <a:ext uri="{FF2B5EF4-FFF2-40B4-BE49-F238E27FC236}">
                <a16:creationId xmlns:a16="http://schemas.microsoft.com/office/drawing/2014/main" id="{CD77D189-E431-644B-4176-D7B59A641E37}"/>
              </a:ext>
            </a:extLst>
          </p:cNvPr>
          <p:cNvCxnSpPr>
            <a:endCxn id="6" idx="1"/>
          </p:cNvCxnSpPr>
          <p:nvPr/>
        </p:nvCxnSpPr>
        <p:spPr>
          <a:xfrm>
            <a:off x="2709900" y="3949374"/>
            <a:ext cx="1006442" cy="922533"/>
          </a:xfrm>
          <a:prstGeom prst="bentConnector3">
            <a:avLst/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직사각형 64">
            <a:extLst>
              <a:ext uri="{FF2B5EF4-FFF2-40B4-BE49-F238E27FC236}">
                <a16:creationId xmlns:a16="http://schemas.microsoft.com/office/drawing/2014/main" id="{7AC4619F-AA1A-8310-06F6-01125093D2C4}"/>
              </a:ext>
            </a:extLst>
          </p:cNvPr>
          <p:cNvSpPr/>
          <p:nvPr/>
        </p:nvSpPr>
        <p:spPr>
          <a:xfrm>
            <a:off x="6360320" y="21261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Date of the match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12" name="직사각형 66">
            <a:extLst>
              <a:ext uri="{FF2B5EF4-FFF2-40B4-BE49-F238E27FC236}">
                <a16:creationId xmlns:a16="http://schemas.microsoft.com/office/drawing/2014/main" id="{88B51AE2-44CA-75F2-46A0-EFF63D05BD59}"/>
              </a:ext>
            </a:extLst>
          </p:cNvPr>
          <p:cNvSpPr/>
          <p:nvPr/>
        </p:nvSpPr>
        <p:spPr>
          <a:xfrm>
            <a:off x="6360320" y="25862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Match-specific identifier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13" name="직사각형 67">
            <a:extLst>
              <a:ext uri="{FF2B5EF4-FFF2-40B4-BE49-F238E27FC236}">
                <a16:creationId xmlns:a16="http://schemas.microsoft.com/office/drawing/2014/main" id="{1B67559E-C94C-BBB5-41E4-D2561BFB80D6}"/>
              </a:ext>
            </a:extLst>
          </p:cNvPr>
          <p:cNvSpPr/>
          <p:nvPr/>
        </p:nvSpPr>
        <p:spPr>
          <a:xfrm>
            <a:off x="6360320" y="30463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Tournament level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14" name="직사각형 68">
            <a:extLst>
              <a:ext uri="{FF2B5EF4-FFF2-40B4-BE49-F238E27FC236}">
                <a16:creationId xmlns:a16="http://schemas.microsoft.com/office/drawing/2014/main" id="{E0837912-B9D8-35C2-18D9-210A0138768F}"/>
              </a:ext>
            </a:extLst>
          </p:cNvPr>
          <p:cNvSpPr/>
          <p:nvPr/>
        </p:nvSpPr>
        <p:spPr>
          <a:xfrm>
            <a:off x="6360320" y="39665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Winner’s attributes</a:t>
            </a:r>
          </a:p>
        </p:txBody>
      </p:sp>
      <p:sp>
        <p:nvSpPr>
          <p:cNvPr id="15" name="직사각형 69">
            <a:extLst>
              <a:ext uri="{FF2B5EF4-FFF2-40B4-BE49-F238E27FC236}">
                <a16:creationId xmlns:a16="http://schemas.microsoft.com/office/drawing/2014/main" id="{9F8CD431-5F01-02C9-2483-806310C149B3}"/>
              </a:ext>
            </a:extLst>
          </p:cNvPr>
          <p:cNvSpPr/>
          <p:nvPr/>
        </p:nvSpPr>
        <p:spPr>
          <a:xfrm>
            <a:off x="6360320" y="44266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Loser’s attributes</a:t>
            </a:r>
          </a:p>
        </p:txBody>
      </p:sp>
      <p:sp>
        <p:nvSpPr>
          <p:cNvPr id="16" name="직사각형 70">
            <a:extLst>
              <a:ext uri="{FF2B5EF4-FFF2-40B4-BE49-F238E27FC236}">
                <a16:creationId xmlns:a16="http://schemas.microsoft.com/office/drawing/2014/main" id="{2DEBD9F5-01A5-2746-5690-011A78E277CF}"/>
              </a:ext>
            </a:extLst>
          </p:cNvPr>
          <p:cNvSpPr/>
          <p:nvPr/>
        </p:nvSpPr>
        <p:spPr>
          <a:xfrm>
            <a:off x="6360320" y="53468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Loser’s performance 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17" name="직사각형 71">
            <a:extLst>
              <a:ext uri="{FF2B5EF4-FFF2-40B4-BE49-F238E27FC236}">
                <a16:creationId xmlns:a16="http://schemas.microsoft.com/office/drawing/2014/main" id="{BAA64DDC-F4D0-848B-0333-13D46F63F339}"/>
              </a:ext>
            </a:extLst>
          </p:cNvPr>
          <p:cNvSpPr/>
          <p:nvPr/>
        </p:nvSpPr>
        <p:spPr>
          <a:xfrm>
            <a:off x="6360320" y="48867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Winner’s performance</a:t>
            </a:r>
            <a:endParaRPr lang="ko-KR" altLang="en-US" sz="1400" dirty="0">
              <a:solidFill>
                <a:schemeClr val="tx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18" name="직사각형 72">
            <a:extLst>
              <a:ext uri="{FF2B5EF4-FFF2-40B4-BE49-F238E27FC236}">
                <a16:creationId xmlns:a16="http://schemas.microsoft.com/office/drawing/2014/main" id="{20E2E5BF-0018-3C46-07C6-173BD7443DB0}"/>
              </a:ext>
            </a:extLst>
          </p:cNvPr>
          <p:cNvSpPr/>
          <p:nvPr/>
        </p:nvSpPr>
        <p:spPr>
          <a:xfrm>
            <a:off x="6360320" y="5806910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Winner/loser’s ATP ranking</a:t>
            </a:r>
          </a:p>
        </p:txBody>
      </p:sp>
      <p:cxnSp>
        <p:nvCxnSpPr>
          <p:cNvPr id="19" name="꺾인 연결선 73">
            <a:extLst>
              <a:ext uri="{FF2B5EF4-FFF2-40B4-BE49-F238E27FC236}">
                <a16:creationId xmlns:a16="http://schemas.microsoft.com/office/drawing/2014/main" id="{4209110C-7735-CE1C-F1E2-B3F8947C0A73}"/>
              </a:ext>
            </a:extLst>
          </p:cNvPr>
          <p:cNvCxnSpPr>
            <a:stCxn id="5" idx="3"/>
            <a:endCxn id="11" idx="1"/>
          </p:cNvCxnSpPr>
          <p:nvPr/>
        </p:nvCxnSpPr>
        <p:spPr>
          <a:xfrm flipV="1">
            <a:off x="5192342" y="2324109"/>
            <a:ext cx="1167978" cy="632059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76">
            <a:extLst>
              <a:ext uri="{FF2B5EF4-FFF2-40B4-BE49-F238E27FC236}">
                <a16:creationId xmlns:a16="http://schemas.microsoft.com/office/drawing/2014/main" id="{99F98AAD-74A5-4595-41A7-77472EDDDDDC}"/>
              </a:ext>
            </a:extLst>
          </p:cNvPr>
          <p:cNvCxnSpPr>
            <a:stCxn id="6" idx="3"/>
            <a:endCxn id="14" idx="1"/>
          </p:cNvCxnSpPr>
          <p:nvPr/>
        </p:nvCxnSpPr>
        <p:spPr>
          <a:xfrm flipV="1">
            <a:off x="5192342" y="4164509"/>
            <a:ext cx="1167978" cy="707398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79">
            <a:extLst>
              <a:ext uri="{FF2B5EF4-FFF2-40B4-BE49-F238E27FC236}">
                <a16:creationId xmlns:a16="http://schemas.microsoft.com/office/drawing/2014/main" id="{234F82A0-C914-F2CF-E8E5-6C89CB9C08E5}"/>
              </a:ext>
            </a:extLst>
          </p:cNvPr>
          <p:cNvCxnSpPr>
            <a:stCxn id="5" idx="3"/>
            <a:endCxn id="13" idx="1"/>
          </p:cNvCxnSpPr>
          <p:nvPr/>
        </p:nvCxnSpPr>
        <p:spPr>
          <a:xfrm>
            <a:off x="5192342" y="2956168"/>
            <a:ext cx="1167978" cy="288141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90">
            <a:extLst>
              <a:ext uri="{FF2B5EF4-FFF2-40B4-BE49-F238E27FC236}">
                <a16:creationId xmlns:a16="http://schemas.microsoft.com/office/drawing/2014/main" id="{744F7953-52DE-C47D-1BCC-C043B9EF364A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5192342" y="4624609"/>
            <a:ext cx="1167978" cy="247298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93">
            <a:extLst>
              <a:ext uri="{FF2B5EF4-FFF2-40B4-BE49-F238E27FC236}">
                <a16:creationId xmlns:a16="http://schemas.microsoft.com/office/drawing/2014/main" id="{543C6131-6BE5-EC9E-FD0D-284FF868B645}"/>
              </a:ext>
            </a:extLst>
          </p:cNvPr>
          <p:cNvCxnSpPr>
            <a:stCxn id="6" idx="3"/>
            <a:endCxn id="17" idx="1"/>
          </p:cNvCxnSpPr>
          <p:nvPr/>
        </p:nvCxnSpPr>
        <p:spPr>
          <a:xfrm>
            <a:off x="5192342" y="4871907"/>
            <a:ext cx="1167978" cy="212802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96">
            <a:extLst>
              <a:ext uri="{FF2B5EF4-FFF2-40B4-BE49-F238E27FC236}">
                <a16:creationId xmlns:a16="http://schemas.microsoft.com/office/drawing/2014/main" id="{CDF07300-EC1B-2823-AD52-F1919E8BA46B}"/>
              </a:ext>
            </a:extLst>
          </p:cNvPr>
          <p:cNvCxnSpPr>
            <a:stCxn id="6" idx="3"/>
            <a:endCxn id="16" idx="1"/>
          </p:cNvCxnSpPr>
          <p:nvPr/>
        </p:nvCxnSpPr>
        <p:spPr>
          <a:xfrm>
            <a:off x="5192342" y="4871907"/>
            <a:ext cx="1167978" cy="672902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99">
            <a:extLst>
              <a:ext uri="{FF2B5EF4-FFF2-40B4-BE49-F238E27FC236}">
                <a16:creationId xmlns:a16="http://schemas.microsoft.com/office/drawing/2014/main" id="{05991B37-0DA5-B415-F925-8930C0907EA8}"/>
              </a:ext>
            </a:extLst>
          </p:cNvPr>
          <p:cNvCxnSpPr>
            <a:stCxn id="6" idx="3"/>
            <a:endCxn id="18" idx="1"/>
          </p:cNvCxnSpPr>
          <p:nvPr/>
        </p:nvCxnSpPr>
        <p:spPr>
          <a:xfrm>
            <a:off x="5192342" y="4871907"/>
            <a:ext cx="1167978" cy="1133003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102">
            <a:extLst>
              <a:ext uri="{FF2B5EF4-FFF2-40B4-BE49-F238E27FC236}">
                <a16:creationId xmlns:a16="http://schemas.microsoft.com/office/drawing/2014/main" id="{C0D7951F-BD07-79E8-EF7F-EE70BBA9465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5192342" y="2784209"/>
            <a:ext cx="1167978" cy="171959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직사각형 107">
            <a:extLst>
              <a:ext uri="{FF2B5EF4-FFF2-40B4-BE49-F238E27FC236}">
                <a16:creationId xmlns:a16="http://schemas.microsoft.com/office/drawing/2014/main" id="{928AA3F8-8B57-F885-73D1-D5573490A317}"/>
              </a:ext>
            </a:extLst>
          </p:cNvPr>
          <p:cNvSpPr/>
          <p:nvPr/>
        </p:nvSpPr>
        <p:spPr>
          <a:xfrm>
            <a:off x="6360320" y="3506409"/>
            <a:ext cx="2368587" cy="396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BEBE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ea typeface="KoPub돋움체_Pro Bold" pitchFamily="18" charset="-127"/>
                <a:cs typeface="Arial" panose="020B0604020202020204" pitchFamily="34" charset="0"/>
              </a:rPr>
              <a:t>Surface types</a:t>
            </a:r>
          </a:p>
        </p:txBody>
      </p:sp>
      <p:cxnSp>
        <p:nvCxnSpPr>
          <p:cNvPr id="28" name="꺾인 연결선 108">
            <a:extLst>
              <a:ext uri="{FF2B5EF4-FFF2-40B4-BE49-F238E27FC236}">
                <a16:creationId xmlns:a16="http://schemas.microsoft.com/office/drawing/2014/main" id="{B0440B1A-FA32-4C0C-6DBB-6E18A8A2B79A}"/>
              </a:ext>
            </a:extLst>
          </p:cNvPr>
          <p:cNvCxnSpPr>
            <a:stCxn id="5" idx="3"/>
            <a:endCxn id="27" idx="1"/>
          </p:cNvCxnSpPr>
          <p:nvPr/>
        </p:nvCxnSpPr>
        <p:spPr>
          <a:xfrm>
            <a:off x="5192342" y="2956168"/>
            <a:ext cx="1167978" cy="748241"/>
          </a:xfrm>
          <a:prstGeom prst="bentConnector3">
            <a:avLst>
              <a:gd name="adj1" fmla="val 50000"/>
            </a:avLst>
          </a:prstGeom>
          <a:ln w="12700">
            <a:solidFill>
              <a:srgbClr val="BEBEB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bject 15">
            <a:extLst>
              <a:ext uri="{FF2B5EF4-FFF2-40B4-BE49-F238E27FC236}">
                <a16:creationId xmlns:a16="http://schemas.microsoft.com/office/drawing/2014/main" id="{F1DA8F3D-F6CF-D5A8-0C20-8AAB802840EF}"/>
              </a:ext>
            </a:extLst>
          </p:cNvPr>
          <p:cNvSpPr/>
          <p:nvPr/>
        </p:nvSpPr>
        <p:spPr>
          <a:xfrm>
            <a:off x="1008266" y="3461771"/>
            <a:ext cx="1701634" cy="900737"/>
          </a:xfrm>
          <a:custGeom>
            <a:avLst/>
            <a:gdLst/>
            <a:ahLst/>
            <a:cxnLst/>
            <a:rect l="l" t="t" r="r" b="b"/>
            <a:pathLst>
              <a:path w="1945004" h="2886075">
                <a:moveTo>
                  <a:pt x="1620520" y="2886075"/>
                </a:moveTo>
                <a:lnTo>
                  <a:pt x="1685290" y="2626741"/>
                </a:lnTo>
                <a:lnTo>
                  <a:pt x="1944624" y="2561844"/>
                </a:lnTo>
                <a:lnTo>
                  <a:pt x="1620520" y="2886075"/>
                </a:lnTo>
                <a:lnTo>
                  <a:pt x="0" y="2886075"/>
                </a:lnTo>
                <a:lnTo>
                  <a:pt x="0" y="0"/>
                </a:lnTo>
                <a:lnTo>
                  <a:pt x="1944624" y="0"/>
                </a:lnTo>
                <a:lnTo>
                  <a:pt x="1944624" y="2561844"/>
                </a:lnTo>
              </a:path>
            </a:pathLst>
          </a:custGeom>
          <a:solidFill>
            <a:schemeClr val="tx2"/>
          </a:solidFill>
          <a:ln w="9525">
            <a:solidFill>
              <a:srgbClr val="BEBEBE"/>
            </a:solidFill>
          </a:ln>
        </p:spPr>
        <p:txBody>
          <a:bodyPr wrap="square" lIns="0" tIns="0" rIns="0" bIns="0" rtlCol="0"/>
          <a:lstStyle/>
          <a:p>
            <a:endParaRPr>
              <a:ea typeface="KoPub돋움체_Pro Bold" pitchFamily="18" charset="-127"/>
              <a:cs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92C5EB-CE50-FF10-D052-94DCDA44E88A}"/>
              </a:ext>
            </a:extLst>
          </p:cNvPr>
          <p:cNvSpPr txBox="1"/>
          <p:nvPr/>
        </p:nvSpPr>
        <p:spPr>
          <a:xfrm>
            <a:off x="1180315" y="3532442"/>
            <a:ext cx="14301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ea typeface="KoPub돋움체_Pro Bold" pitchFamily="18" charset="-127"/>
                <a:cs typeface="Arial" panose="020B0604020202020204" pitchFamily="34" charset="0"/>
              </a:rPr>
              <a:t>2021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ea typeface="KoPub돋움체_Pro Bold" pitchFamily="18" charset="-127"/>
                <a:cs typeface="Arial" panose="020B0604020202020204" pitchFamily="34" charset="0"/>
              </a:rPr>
              <a:t>ATP tennis dataset</a:t>
            </a:r>
            <a:endParaRPr lang="ko-KR" altLang="en-US" sz="1400" dirty="0">
              <a:solidFill>
                <a:schemeClr val="bg1"/>
              </a:solidFill>
              <a:ea typeface="KoPub돋움체_Pro Bold" pitchFamily="18" charset="-127"/>
              <a:cs typeface="Arial" panose="020B0604020202020204" pitchFamily="34" charset="0"/>
            </a:endParaRPr>
          </a:p>
        </p:txBody>
      </p:sp>
      <p:grpSp>
        <p:nvGrpSpPr>
          <p:cNvPr id="40" name="그룹 45">
            <a:extLst>
              <a:ext uri="{FF2B5EF4-FFF2-40B4-BE49-F238E27FC236}">
                <a16:creationId xmlns:a16="http://schemas.microsoft.com/office/drawing/2014/main" id="{D30C7FA8-495F-3880-9750-BA926978D43A}"/>
              </a:ext>
            </a:extLst>
          </p:cNvPr>
          <p:cNvGrpSpPr/>
          <p:nvPr/>
        </p:nvGrpSpPr>
        <p:grpSpPr>
          <a:xfrm>
            <a:off x="1056726" y="3522231"/>
            <a:ext cx="252000" cy="432000"/>
            <a:chOff x="8251135" y="4309894"/>
            <a:chExt cx="1426266" cy="2215450"/>
          </a:xfrm>
        </p:grpSpPr>
        <p:grpSp>
          <p:nvGrpSpPr>
            <p:cNvPr id="41" name="Gruppieren 49">
              <a:extLst>
                <a:ext uri="{FF2B5EF4-FFF2-40B4-BE49-F238E27FC236}">
                  <a16:creationId xmlns:a16="http://schemas.microsoft.com/office/drawing/2014/main" id="{F20BC06C-75B5-47CE-8639-5FA9709A5527}"/>
                </a:ext>
              </a:extLst>
            </p:cNvPr>
            <p:cNvGrpSpPr/>
            <p:nvPr/>
          </p:nvGrpSpPr>
          <p:grpSpPr bwMode="gray">
            <a:xfrm>
              <a:off x="8649056" y="5923741"/>
              <a:ext cx="643429" cy="601603"/>
              <a:chOff x="-6834188" y="6475412"/>
              <a:chExt cx="4476750" cy="4586288"/>
            </a:xfrm>
          </p:grpSpPr>
          <p:sp>
            <p:nvSpPr>
              <p:cNvPr id="63" name="Freeform 9">
                <a:extLst>
                  <a:ext uri="{FF2B5EF4-FFF2-40B4-BE49-F238E27FC236}">
                    <a16:creationId xmlns:a16="http://schemas.microsoft.com/office/drawing/2014/main" id="{C10C7602-6D49-3C2D-D719-5B53F521033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5856288" y="10307637"/>
                <a:ext cx="2628900" cy="754063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87" y="120"/>
                  </a:cxn>
                  <a:cxn ang="0">
                    <a:pos x="162" y="168"/>
                  </a:cxn>
                  <a:cxn ang="0">
                    <a:pos x="342" y="199"/>
                  </a:cxn>
                  <a:cxn ang="0">
                    <a:pos x="482" y="170"/>
                  </a:cxn>
                  <a:cxn ang="0">
                    <a:pos x="546" y="155"/>
                  </a:cxn>
                  <a:cxn ang="0">
                    <a:pos x="701" y="0"/>
                  </a:cxn>
                  <a:cxn ang="0">
                    <a:pos x="0" y="27"/>
                  </a:cxn>
                </a:cxnLst>
                <a:rect l="0" t="0" r="r" b="b"/>
                <a:pathLst>
                  <a:path w="701" h="201">
                    <a:moveTo>
                      <a:pt x="0" y="27"/>
                    </a:moveTo>
                    <a:cubicBezTo>
                      <a:pt x="0" y="27"/>
                      <a:pt x="55" y="92"/>
                      <a:pt x="87" y="120"/>
                    </a:cubicBezTo>
                    <a:cubicBezTo>
                      <a:pt x="120" y="147"/>
                      <a:pt x="98" y="148"/>
                      <a:pt x="162" y="168"/>
                    </a:cubicBezTo>
                    <a:cubicBezTo>
                      <a:pt x="225" y="187"/>
                      <a:pt x="266" y="201"/>
                      <a:pt x="342" y="199"/>
                    </a:cubicBezTo>
                    <a:cubicBezTo>
                      <a:pt x="418" y="196"/>
                      <a:pt x="431" y="181"/>
                      <a:pt x="482" y="170"/>
                    </a:cubicBezTo>
                    <a:cubicBezTo>
                      <a:pt x="532" y="159"/>
                      <a:pt x="546" y="155"/>
                      <a:pt x="546" y="155"/>
                    </a:cubicBezTo>
                    <a:cubicBezTo>
                      <a:pt x="701" y="0"/>
                      <a:pt x="701" y="0"/>
                      <a:pt x="701" y="0"/>
                    </a:cubicBezTo>
                    <a:lnTo>
                      <a:pt x="0" y="27"/>
                    </a:ln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74000">
                    <a:srgbClr val="000000"/>
                  </a:gs>
                  <a:gs pos="100000">
                    <a:srgbClr val="AFAFAF"/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4" name="Freeform 10">
                <a:extLst>
                  <a:ext uri="{FF2B5EF4-FFF2-40B4-BE49-F238E27FC236}">
                    <a16:creationId xmlns:a16="http://schemas.microsoft.com/office/drawing/2014/main" id="{CA253ADE-748E-9149-1108-FAE8B83F77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5867400" y="10304462"/>
                <a:ext cx="2651125" cy="754063"/>
              </a:xfrm>
              <a:custGeom>
                <a:avLst/>
                <a:gdLst/>
                <a:ahLst/>
                <a:cxnLst>
                  <a:cxn ang="0">
                    <a:pos x="3" y="28"/>
                  </a:cxn>
                  <a:cxn ang="0">
                    <a:pos x="2" y="29"/>
                  </a:cxn>
                  <a:cxn ang="0">
                    <a:pos x="89" y="122"/>
                  </a:cxn>
                  <a:cxn ang="0">
                    <a:pos x="115" y="148"/>
                  </a:cxn>
                  <a:cxn ang="0">
                    <a:pos x="130" y="158"/>
                  </a:cxn>
                  <a:cxn ang="0">
                    <a:pos x="164" y="170"/>
                  </a:cxn>
                  <a:cxn ang="0">
                    <a:pos x="328" y="201"/>
                  </a:cxn>
                  <a:cxn ang="0">
                    <a:pos x="345" y="201"/>
                  </a:cxn>
                  <a:cxn ang="0">
                    <a:pos x="425" y="190"/>
                  </a:cxn>
                  <a:cxn ang="0">
                    <a:pos x="485" y="173"/>
                  </a:cxn>
                  <a:cxn ang="0">
                    <a:pos x="549" y="157"/>
                  </a:cxn>
                  <a:cxn ang="0">
                    <a:pos x="550" y="157"/>
                  </a:cxn>
                  <a:cxn ang="0">
                    <a:pos x="707" y="0"/>
                  </a:cxn>
                  <a:cxn ang="0">
                    <a:pos x="0" y="27"/>
                  </a:cxn>
                  <a:cxn ang="0">
                    <a:pos x="2" y="29"/>
                  </a:cxn>
                  <a:cxn ang="0">
                    <a:pos x="3" y="28"/>
                  </a:cxn>
                  <a:cxn ang="0">
                    <a:pos x="3" y="30"/>
                  </a:cxn>
                  <a:cxn ang="0">
                    <a:pos x="700" y="3"/>
                  </a:cxn>
                  <a:cxn ang="0">
                    <a:pos x="548" y="155"/>
                  </a:cxn>
                  <a:cxn ang="0">
                    <a:pos x="549" y="156"/>
                  </a:cxn>
                  <a:cxn ang="0">
                    <a:pos x="548" y="154"/>
                  </a:cxn>
                  <a:cxn ang="0">
                    <a:pos x="548" y="155"/>
                  </a:cxn>
                  <a:cxn ang="0">
                    <a:pos x="484" y="170"/>
                  </a:cxn>
                  <a:cxn ang="0">
                    <a:pos x="424" y="187"/>
                  </a:cxn>
                  <a:cxn ang="0">
                    <a:pos x="345" y="198"/>
                  </a:cxn>
                  <a:cxn ang="0">
                    <a:pos x="328" y="198"/>
                  </a:cxn>
                  <a:cxn ang="0">
                    <a:pos x="165" y="167"/>
                  </a:cxn>
                  <a:cxn ang="0">
                    <a:pos x="131" y="155"/>
                  </a:cxn>
                  <a:cxn ang="0">
                    <a:pos x="112" y="142"/>
                  </a:cxn>
                  <a:cxn ang="0">
                    <a:pos x="91" y="119"/>
                  </a:cxn>
                  <a:cxn ang="0">
                    <a:pos x="36" y="63"/>
                  </a:cxn>
                  <a:cxn ang="0">
                    <a:pos x="13" y="38"/>
                  </a:cxn>
                  <a:cxn ang="0">
                    <a:pos x="7" y="30"/>
                  </a:cxn>
                  <a:cxn ang="0">
                    <a:pos x="4" y="27"/>
                  </a:cxn>
                  <a:cxn ang="0">
                    <a:pos x="3" y="28"/>
                  </a:cxn>
                  <a:cxn ang="0">
                    <a:pos x="3" y="30"/>
                  </a:cxn>
                  <a:cxn ang="0">
                    <a:pos x="3" y="28"/>
                  </a:cxn>
                </a:cxnLst>
                <a:rect l="0" t="0" r="r" b="b"/>
                <a:pathLst>
                  <a:path w="707" h="201">
                    <a:moveTo>
                      <a:pt x="3" y="28"/>
                    </a:moveTo>
                    <a:cubicBezTo>
                      <a:pt x="2" y="29"/>
                      <a:pt x="2" y="29"/>
                      <a:pt x="2" y="29"/>
                    </a:cubicBezTo>
                    <a:cubicBezTo>
                      <a:pt x="2" y="29"/>
                      <a:pt x="56" y="94"/>
                      <a:pt x="89" y="122"/>
                    </a:cubicBezTo>
                    <a:cubicBezTo>
                      <a:pt x="105" y="135"/>
                      <a:pt x="108" y="142"/>
                      <a:pt x="115" y="148"/>
                    </a:cubicBezTo>
                    <a:cubicBezTo>
                      <a:pt x="118" y="152"/>
                      <a:pt x="123" y="155"/>
                      <a:pt x="130" y="158"/>
                    </a:cubicBezTo>
                    <a:cubicBezTo>
                      <a:pt x="138" y="161"/>
                      <a:pt x="148" y="165"/>
                      <a:pt x="164" y="170"/>
                    </a:cubicBezTo>
                    <a:cubicBezTo>
                      <a:pt x="223" y="188"/>
                      <a:pt x="263" y="201"/>
                      <a:pt x="328" y="201"/>
                    </a:cubicBezTo>
                    <a:cubicBezTo>
                      <a:pt x="334" y="201"/>
                      <a:pt x="339" y="201"/>
                      <a:pt x="345" y="201"/>
                    </a:cubicBezTo>
                    <a:cubicBezTo>
                      <a:pt x="384" y="200"/>
                      <a:pt x="406" y="195"/>
                      <a:pt x="425" y="190"/>
                    </a:cubicBezTo>
                    <a:cubicBezTo>
                      <a:pt x="444" y="185"/>
                      <a:pt x="460" y="178"/>
                      <a:pt x="485" y="173"/>
                    </a:cubicBezTo>
                    <a:cubicBezTo>
                      <a:pt x="536" y="162"/>
                      <a:pt x="549" y="157"/>
                      <a:pt x="549" y="157"/>
                    </a:cubicBezTo>
                    <a:cubicBezTo>
                      <a:pt x="550" y="157"/>
                      <a:pt x="550" y="157"/>
                      <a:pt x="550" y="157"/>
                    </a:cubicBezTo>
                    <a:cubicBezTo>
                      <a:pt x="707" y="0"/>
                      <a:pt x="707" y="0"/>
                      <a:pt x="707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700" y="3"/>
                      <a:pt x="700" y="3"/>
                      <a:pt x="700" y="3"/>
                    </a:cubicBezTo>
                    <a:cubicBezTo>
                      <a:pt x="548" y="155"/>
                      <a:pt x="548" y="155"/>
                      <a:pt x="548" y="155"/>
                    </a:cubicBezTo>
                    <a:cubicBezTo>
                      <a:pt x="549" y="156"/>
                      <a:pt x="549" y="156"/>
                      <a:pt x="549" y="156"/>
                    </a:cubicBezTo>
                    <a:cubicBezTo>
                      <a:pt x="548" y="154"/>
                      <a:pt x="548" y="154"/>
                      <a:pt x="548" y="154"/>
                    </a:cubicBezTo>
                    <a:cubicBezTo>
                      <a:pt x="548" y="154"/>
                      <a:pt x="548" y="155"/>
                      <a:pt x="548" y="155"/>
                    </a:cubicBezTo>
                    <a:cubicBezTo>
                      <a:pt x="545" y="156"/>
                      <a:pt x="529" y="160"/>
                      <a:pt x="484" y="170"/>
                    </a:cubicBezTo>
                    <a:cubicBezTo>
                      <a:pt x="459" y="175"/>
                      <a:pt x="443" y="182"/>
                      <a:pt x="424" y="187"/>
                    </a:cubicBezTo>
                    <a:cubicBezTo>
                      <a:pt x="405" y="193"/>
                      <a:pt x="383" y="197"/>
                      <a:pt x="345" y="198"/>
                    </a:cubicBezTo>
                    <a:cubicBezTo>
                      <a:pt x="339" y="198"/>
                      <a:pt x="334" y="198"/>
                      <a:pt x="328" y="198"/>
                    </a:cubicBezTo>
                    <a:cubicBezTo>
                      <a:pt x="263" y="198"/>
                      <a:pt x="224" y="186"/>
                      <a:pt x="165" y="167"/>
                    </a:cubicBezTo>
                    <a:cubicBezTo>
                      <a:pt x="149" y="162"/>
                      <a:pt x="139" y="159"/>
                      <a:pt x="131" y="155"/>
                    </a:cubicBezTo>
                    <a:cubicBezTo>
                      <a:pt x="120" y="150"/>
                      <a:pt x="117" y="147"/>
                      <a:pt x="112" y="142"/>
                    </a:cubicBezTo>
                    <a:cubicBezTo>
                      <a:pt x="108" y="136"/>
                      <a:pt x="103" y="130"/>
                      <a:pt x="91" y="119"/>
                    </a:cubicBezTo>
                    <a:cubicBezTo>
                      <a:pt x="75" y="106"/>
                      <a:pt x="53" y="83"/>
                      <a:pt x="36" y="63"/>
                    </a:cubicBezTo>
                    <a:cubicBezTo>
                      <a:pt x="27" y="53"/>
                      <a:pt x="19" y="44"/>
                      <a:pt x="13" y="38"/>
                    </a:cubicBezTo>
                    <a:cubicBezTo>
                      <a:pt x="11" y="35"/>
                      <a:pt x="8" y="32"/>
                      <a:pt x="7" y="30"/>
                    </a:cubicBezTo>
                    <a:cubicBezTo>
                      <a:pt x="5" y="28"/>
                      <a:pt x="4" y="27"/>
                      <a:pt x="4" y="27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30"/>
                      <a:pt x="3" y="30"/>
                      <a:pt x="3" y="30"/>
                    </a:cubicBezTo>
                    <a:lnTo>
                      <a:pt x="3" y="28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5" name="Freeform 11">
                <a:extLst>
                  <a:ext uri="{FF2B5EF4-FFF2-40B4-BE49-F238E27FC236}">
                    <a16:creationId xmlns:a16="http://schemas.microsoft.com/office/drawing/2014/main" id="{316C73CE-CCDF-81EC-653D-FDA36E3FC48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6834188" y="6475412"/>
                <a:ext cx="4476750" cy="3971925"/>
              </a:xfrm>
              <a:custGeom>
                <a:avLst/>
                <a:gdLst/>
                <a:ahLst/>
                <a:cxnLst>
                  <a:cxn ang="0">
                    <a:pos x="1187" y="30"/>
                  </a:cxn>
                  <a:cxn ang="0">
                    <a:pos x="1152" y="47"/>
                  </a:cxn>
                  <a:cxn ang="0">
                    <a:pos x="1146" y="127"/>
                  </a:cxn>
                  <a:cxn ang="0">
                    <a:pos x="1178" y="212"/>
                  </a:cxn>
                  <a:cxn ang="0">
                    <a:pos x="1134" y="264"/>
                  </a:cxn>
                  <a:cxn ang="0">
                    <a:pos x="1135" y="311"/>
                  </a:cxn>
                  <a:cxn ang="0">
                    <a:pos x="1176" y="363"/>
                  </a:cxn>
                  <a:cxn ang="0">
                    <a:pos x="1129" y="422"/>
                  </a:cxn>
                  <a:cxn ang="0">
                    <a:pos x="1139" y="485"/>
                  </a:cxn>
                  <a:cxn ang="0">
                    <a:pos x="1174" y="527"/>
                  </a:cxn>
                  <a:cxn ang="0">
                    <a:pos x="1123" y="588"/>
                  </a:cxn>
                  <a:cxn ang="0">
                    <a:pos x="1157" y="649"/>
                  </a:cxn>
                  <a:cxn ang="0">
                    <a:pos x="1168" y="699"/>
                  </a:cxn>
                  <a:cxn ang="0">
                    <a:pos x="1119" y="752"/>
                  </a:cxn>
                  <a:cxn ang="0">
                    <a:pos x="1138" y="799"/>
                  </a:cxn>
                  <a:cxn ang="0">
                    <a:pos x="1149" y="852"/>
                  </a:cxn>
                  <a:cxn ang="0">
                    <a:pos x="955" y="1027"/>
                  </a:cxn>
                  <a:cxn ang="0">
                    <a:pos x="600" y="1053"/>
                  </a:cxn>
                  <a:cxn ang="0">
                    <a:pos x="239" y="1043"/>
                  </a:cxn>
                  <a:cxn ang="0">
                    <a:pos x="77" y="890"/>
                  </a:cxn>
                  <a:cxn ang="0">
                    <a:pos x="70" y="807"/>
                  </a:cxn>
                  <a:cxn ang="0">
                    <a:pos x="36" y="786"/>
                  </a:cxn>
                  <a:cxn ang="0">
                    <a:pos x="49" y="716"/>
                  </a:cxn>
                  <a:cxn ang="0">
                    <a:pos x="48" y="635"/>
                  </a:cxn>
                  <a:cxn ang="0">
                    <a:pos x="32" y="566"/>
                  </a:cxn>
                  <a:cxn ang="0">
                    <a:pos x="40" y="474"/>
                  </a:cxn>
                  <a:cxn ang="0">
                    <a:pos x="26" y="412"/>
                  </a:cxn>
                  <a:cxn ang="0">
                    <a:pos x="59" y="356"/>
                  </a:cxn>
                  <a:cxn ang="0">
                    <a:pos x="28" y="297"/>
                  </a:cxn>
                  <a:cxn ang="0">
                    <a:pos x="38" y="110"/>
                  </a:cxn>
                  <a:cxn ang="0">
                    <a:pos x="29" y="97"/>
                  </a:cxn>
                  <a:cxn ang="0">
                    <a:pos x="23" y="40"/>
                  </a:cxn>
                  <a:cxn ang="0">
                    <a:pos x="12" y="28"/>
                  </a:cxn>
                  <a:cxn ang="0">
                    <a:pos x="656" y="8"/>
                  </a:cxn>
                  <a:cxn ang="0">
                    <a:pos x="1187" y="30"/>
                  </a:cxn>
                </a:cxnLst>
                <a:rect l="0" t="0" r="r" b="b"/>
                <a:pathLst>
                  <a:path w="1194" h="1059">
                    <a:moveTo>
                      <a:pt x="1187" y="30"/>
                    </a:moveTo>
                    <a:cubicBezTo>
                      <a:pt x="1187" y="30"/>
                      <a:pt x="1177" y="37"/>
                      <a:pt x="1152" y="47"/>
                    </a:cubicBezTo>
                    <a:cubicBezTo>
                      <a:pt x="1145" y="50"/>
                      <a:pt x="1145" y="93"/>
                      <a:pt x="1146" y="127"/>
                    </a:cubicBezTo>
                    <a:cubicBezTo>
                      <a:pt x="1146" y="153"/>
                      <a:pt x="1178" y="169"/>
                      <a:pt x="1178" y="212"/>
                    </a:cubicBezTo>
                    <a:cubicBezTo>
                      <a:pt x="1178" y="254"/>
                      <a:pt x="1142" y="237"/>
                      <a:pt x="1134" y="264"/>
                    </a:cubicBezTo>
                    <a:cubicBezTo>
                      <a:pt x="1127" y="291"/>
                      <a:pt x="1135" y="311"/>
                      <a:pt x="1135" y="311"/>
                    </a:cubicBezTo>
                    <a:cubicBezTo>
                      <a:pt x="1135" y="311"/>
                      <a:pt x="1172" y="332"/>
                      <a:pt x="1176" y="363"/>
                    </a:cubicBezTo>
                    <a:cubicBezTo>
                      <a:pt x="1180" y="394"/>
                      <a:pt x="1141" y="399"/>
                      <a:pt x="1129" y="422"/>
                    </a:cubicBezTo>
                    <a:cubicBezTo>
                      <a:pt x="1118" y="446"/>
                      <a:pt x="1139" y="485"/>
                      <a:pt x="1139" y="485"/>
                    </a:cubicBezTo>
                    <a:cubicBezTo>
                      <a:pt x="1139" y="485"/>
                      <a:pt x="1174" y="482"/>
                      <a:pt x="1174" y="527"/>
                    </a:cubicBezTo>
                    <a:cubicBezTo>
                      <a:pt x="1173" y="561"/>
                      <a:pt x="1127" y="565"/>
                      <a:pt x="1123" y="588"/>
                    </a:cubicBezTo>
                    <a:cubicBezTo>
                      <a:pt x="1119" y="611"/>
                      <a:pt x="1116" y="641"/>
                      <a:pt x="1157" y="649"/>
                    </a:cubicBezTo>
                    <a:cubicBezTo>
                      <a:pt x="1165" y="651"/>
                      <a:pt x="1182" y="660"/>
                      <a:pt x="1168" y="699"/>
                    </a:cubicBezTo>
                    <a:cubicBezTo>
                      <a:pt x="1157" y="730"/>
                      <a:pt x="1119" y="725"/>
                      <a:pt x="1119" y="752"/>
                    </a:cubicBezTo>
                    <a:cubicBezTo>
                      <a:pt x="1119" y="779"/>
                      <a:pt x="1119" y="792"/>
                      <a:pt x="1138" y="799"/>
                    </a:cubicBezTo>
                    <a:cubicBezTo>
                      <a:pt x="1157" y="807"/>
                      <a:pt x="1176" y="823"/>
                      <a:pt x="1149" y="852"/>
                    </a:cubicBezTo>
                    <a:cubicBezTo>
                      <a:pt x="1123" y="880"/>
                      <a:pt x="995" y="1016"/>
                      <a:pt x="955" y="1027"/>
                    </a:cubicBezTo>
                    <a:cubicBezTo>
                      <a:pt x="882" y="1047"/>
                      <a:pt x="719" y="1053"/>
                      <a:pt x="600" y="1053"/>
                    </a:cubicBezTo>
                    <a:cubicBezTo>
                      <a:pt x="480" y="1053"/>
                      <a:pt x="299" y="1059"/>
                      <a:pt x="239" y="1043"/>
                    </a:cubicBezTo>
                    <a:cubicBezTo>
                      <a:pt x="223" y="1039"/>
                      <a:pt x="91" y="916"/>
                      <a:pt x="77" y="890"/>
                    </a:cubicBezTo>
                    <a:cubicBezTo>
                      <a:pt x="59" y="857"/>
                      <a:pt x="74" y="832"/>
                      <a:pt x="70" y="807"/>
                    </a:cubicBezTo>
                    <a:cubicBezTo>
                      <a:pt x="66" y="784"/>
                      <a:pt x="55" y="802"/>
                      <a:pt x="36" y="786"/>
                    </a:cubicBezTo>
                    <a:cubicBezTo>
                      <a:pt x="0" y="756"/>
                      <a:pt x="33" y="723"/>
                      <a:pt x="49" y="716"/>
                    </a:cubicBezTo>
                    <a:cubicBezTo>
                      <a:pt x="64" y="708"/>
                      <a:pt x="75" y="662"/>
                      <a:pt x="48" y="635"/>
                    </a:cubicBezTo>
                    <a:cubicBezTo>
                      <a:pt x="21" y="608"/>
                      <a:pt x="9" y="588"/>
                      <a:pt x="32" y="566"/>
                    </a:cubicBezTo>
                    <a:cubicBezTo>
                      <a:pt x="78" y="522"/>
                      <a:pt x="63" y="501"/>
                      <a:pt x="40" y="474"/>
                    </a:cubicBezTo>
                    <a:cubicBezTo>
                      <a:pt x="16" y="447"/>
                      <a:pt x="17" y="434"/>
                      <a:pt x="26" y="412"/>
                    </a:cubicBezTo>
                    <a:cubicBezTo>
                      <a:pt x="36" y="390"/>
                      <a:pt x="67" y="415"/>
                      <a:pt x="59" y="356"/>
                    </a:cubicBezTo>
                    <a:cubicBezTo>
                      <a:pt x="51" y="295"/>
                      <a:pt x="47" y="339"/>
                      <a:pt x="28" y="297"/>
                    </a:cubicBezTo>
                    <a:cubicBezTo>
                      <a:pt x="14" y="267"/>
                      <a:pt x="38" y="110"/>
                      <a:pt x="38" y="110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8"/>
                      <a:pt x="574" y="0"/>
                      <a:pt x="656" y="8"/>
                    </a:cubicBezTo>
                    <a:cubicBezTo>
                      <a:pt x="737" y="16"/>
                      <a:pt x="1194" y="30"/>
                      <a:pt x="1187" y="30"/>
                    </a:cubicBezTo>
                  </a:path>
                </a:pathLst>
              </a:custGeom>
              <a:gradFill flip="none" rotWithShape="1">
                <a:gsLst>
                  <a:gs pos="0">
                    <a:srgbClr val="969696"/>
                  </a:gs>
                  <a:gs pos="74000">
                    <a:srgbClr val="969696"/>
                  </a:gs>
                  <a:gs pos="100000">
                    <a:srgbClr val="646464"/>
                  </a:gs>
                </a:gsLst>
                <a:lin ang="0" scaled="1"/>
                <a:tileRect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6" name="Freeform 12">
                <a:extLst>
                  <a:ext uri="{FF2B5EF4-FFF2-40B4-BE49-F238E27FC236}">
                    <a16:creationId xmlns:a16="http://schemas.microsoft.com/office/drawing/2014/main" id="{7B9BCF02-38C8-02BA-1DE7-3C919F18A153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6511925" y="6629400"/>
                <a:ext cx="3041650" cy="3802063"/>
              </a:xfrm>
              <a:custGeom>
                <a:avLst/>
                <a:gdLst/>
                <a:ahLst/>
                <a:cxnLst>
                  <a:cxn ang="0">
                    <a:pos x="389" y="28"/>
                  </a:cxn>
                  <a:cxn ang="0">
                    <a:pos x="389" y="101"/>
                  </a:cxn>
                  <a:cxn ang="0">
                    <a:pos x="441" y="226"/>
                  </a:cxn>
                  <a:cxn ang="0">
                    <a:pos x="435" y="281"/>
                  </a:cxn>
                  <a:cxn ang="0">
                    <a:pos x="571" y="308"/>
                  </a:cxn>
                  <a:cxn ang="0">
                    <a:pos x="675" y="273"/>
                  </a:cxn>
                  <a:cxn ang="0">
                    <a:pos x="547" y="215"/>
                  </a:cxn>
                  <a:cxn ang="0">
                    <a:pos x="648" y="98"/>
                  </a:cxn>
                  <a:cxn ang="0">
                    <a:pos x="555" y="41"/>
                  </a:cxn>
                  <a:cxn ang="0">
                    <a:pos x="405" y="3"/>
                  </a:cxn>
                  <a:cxn ang="0">
                    <a:pos x="296" y="354"/>
                  </a:cxn>
                  <a:cxn ang="0">
                    <a:pos x="713" y="341"/>
                  </a:cxn>
                  <a:cxn ang="0">
                    <a:pos x="515" y="320"/>
                  </a:cxn>
                  <a:cxn ang="0">
                    <a:pos x="163" y="338"/>
                  </a:cxn>
                  <a:cxn ang="0">
                    <a:pos x="49" y="433"/>
                  </a:cxn>
                  <a:cxn ang="0">
                    <a:pos x="536" y="392"/>
                  </a:cxn>
                  <a:cxn ang="0">
                    <a:pos x="672" y="420"/>
                  </a:cxn>
                  <a:cxn ang="0">
                    <a:pos x="623" y="460"/>
                  </a:cxn>
                  <a:cxn ang="0">
                    <a:pos x="340" y="466"/>
                  </a:cxn>
                  <a:cxn ang="0">
                    <a:pos x="226" y="441"/>
                  </a:cxn>
                  <a:cxn ang="0">
                    <a:pos x="92" y="588"/>
                  </a:cxn>
                  <a:cxn ang="0">
                    <a:pos x="495" y="558"/>
                  </a:cxn>
                  <a:cxn ang="0">
                    <a:pos x="699" y="561"/>
                  </a:cxn>
                  <a:cxn ang="0">
                    <a:pos x="566" y="596"/>
                  </a:cxn>
                  <a:cxn ang="0">
                    <a:pos x="514" y="643"/>
                  </a:cxn>
                  <a:cxn ang="0">
                    <a:pos x="457" y="607"/>
                  </a:cxn>
                  <a:cxn ang="0">
                    <a:pos x="60" y="743"/>
                  </a:cxn>
                  <a:cxn ang="0">
                    <a:pos x="479" y="714"/>
                  </a:cxn>
                  <a:cxn ang="0">
                    <a:pos x="789" y="733"/>
                  </a:cxn>
                  <a:cxn ang="0">
                    <a:pos x="677" y="815"/>
                  </a:cxn>
                  <a:cxn ang="0">
                    <a:pos x="736" y="877"/>
                  </a:cxn>
                  <a:cxn ang="0">
                    <a:pos x="372" y="1014"/>
                  </a:cxn>
                  <a:cxn ang="0">
                    <a:pos x="336" y="840"/>
                  </a:cxn>
                  <a:cxn ang="0">
                    <a:pos x="348" y="768"/>
                  </a:cxn>
                </a:cxnLst>
                <a:rect l="0" t="0" r="r" b="b"/>
                <a:pathLst>
                  <a:path w="811" h="1014">
                    <a:moveTo>
                      <a:pt x="405" y="3"/>
                    </a:moveTo>
                    <a:cubicBezTo>
                      <a:pt x="405" y="3"/>
                      <a:pt x="386" y="0"/>
                      <a:pt x="389" y="28"/>
                    </a:cubicBezTo>
                    <a:cubicBezTo>
                      <a:pt x="392" y="55"/>
                      <a:pt x="400" y="85"/>
                      <a:pt x="400" y="85"/>
                    </a:cubicBezTo>
                    <a:cubicBezTo>
                      <a:pt x="400" y="85"/>
                      <a:pt x="375" y="47"/>
                      <a:pt x="389" y="101"/>
                    </a:cubicBezTo>
                    <a:cubicBezTo>
                      <a:pt x="403" y="155"/>
                      <a:pt x="411" y="155"/>
                      <a:pt x="389" y="166"/>
                    </a:cubicBezTo>
                    <a:cubicBezTo>
                      <a:pt x="367" y="177"/>
                      <a:pt x="441" y="226"/>
                      <a:pt x="441" y="226"/>
                    </a:cubicBezTo>
                    <a:cubicBezTo>
                      <a:pt x="441" y="226"/>
                      <a:pt x="92" y="262"/>
                      <a:pt x="46" y="262"/>
                    </a:cubicBezTo>
                    <a:cubicBezTo>
                      <a:pt x="0" y="262"/>
                      <a:pt x="403" y="283"/>
                      <a:pt x="435" y="281"/>
                    </a:cubicBezTo>
                    <a:cubicBezTo>
                      <a:pt x="468" y="278"/>
                      <a:pt x="427" y="292"/>
                      <a:pt x="413" y="300"/>
                    </a:cubicBezTo>
                    <a:cubicBezTo>
                      <a:pt x="400" y="308"/>
                      <a:pt x="506" y="316"/>
                      <a:pt x="571" y="308"/>
                    </a:cubicBezTo>
                    <a:cubicBezTo>
                      <a:pt x="637" y="300"/>
                      <a:pt x="596" y="283"/>
                      <a:pt x="558" y="281"/>
                    </a:cubicBezTo>
                    <a:cubicBezTo>
                      <a:pt x="520" y="278"/>
                      <a:pt x="604" y="278"/>
                      <a:pt x="675" y="273"/>
                    </a:cubicBezTo>
                    <a:cubicBezTo>
                      <a:pt x="746" y="267"/>
                      <a:pt x="615" y="240"/>
                      <a:pt x="574" y="234"/>
                    </a:cubicBezTo>
                    <a:cubicBezTo>
                      <a:pt x="533" y="229"/>
                      <a:pt x="473" y="215"/>
                      <a:pt x="547" y="215"/>
                    </a:cubicBezTo>
                    <a:cubicBezTo>
                      <a:pt x="620" y="215"/>
                      <a:pt x="648" y="226"/>
                      <a:pt x="648" y="204"/>
                    </a:cubicBezTo>
                    <a:cubicBezTo>
                      <a:pt x="648" y="183"/>
                      <a:pt x="658" y="106"/>
                      <a:pt x="648" y="98"/>
                    </a:cubicBezTo>
                    <a:cubicBezTo>
                      <a:pt x="637" y="90"/>
                      <a:pt x="664" y="101"/>
                      <a:pt x="645" y="71"/>
                    </a:cubicBezTo>
                    <a:cubicBezTo>
                      <a:pt x="626" y="41"/>
                      <a:pt x="555" y="41"/>
                      <a:pt x="555" y="41"/>
                    </a:cubicBezTo>
                    <a:cubicBezTo>
                      <a:pt x="555" y="41"/>
                      <a:pt x="628" y="25"/>
                      <a:pt x="688" y="17"/>
                    </a:cubicBezTo>
                    <a:cubicBezTo>
                      <a:pt x="748" y="9"/>
                      <a:pt x="403" y="6"/>
                      <a:pt x="405" y="3"/>
                    </a:cubicBezTo>
                    <a:moveTo>
                      <a:pt x="19" y="357"/>
                    </a:moveTo>
                    <a:cubicBezTo>
                      <a:pt x="19" y="357"/>
                      <a:pt x="182" y="365"/>
                      <a:pt x="296" y="354"/>
                    </a:cubicBezTo>
                    <a:cubicBezTo>
                      <a:pt x="411" y="343"/>
                      <a:pt x="476" y="338"/>
                      <a:pt x="560" y="343"/>
                    </a:cubicBezTo>
                    <a:cubicBezTo>
                      <a:pt x="645" y="349"/>
                      <a:pt x="639" y="346"/>
                      <a:pt x="713" y="341"/>
                    </a:cubicBezTo>
                    <a:cubicBezTo>
                      <a:pt x="786" y="335"/>
                      <a:pt x="718" y="313"/>
                      <a:pt x="626" y="319"/>
                    </a:cubicBezTo>
                    <a:cubicBezTo>
                      <a:pt x="589" y="321"/>
                      <a:pt x="551" y="321"/>
                      <a:pt x="515" y="320"/>
                    </a:cubicBezTo>
                    <a:cubicBezTo>
                      <a:pt x="460" y="319"/>
                      <a:pt x="407" y="319"/>
                      <a:pt x="362" y="327"/>
                    </a:cubicBezTo>
                    <a:cubicBezTo>
                      <a:pt x="285" y="341"/>
                      <a:pt x="215" y="338"/>
                      <a:pt x="163" y="338"/>
                    </a:cubicBezTo>
                    <a:cubicBezTo>
                      <a:pt x="111" y="338"/>
                      <a:pt x="16" y="360"/>
                      <a:pt x="19" y="357"/>
                    </a:cubicBezTo>
                    <a:moveTo>
                      <a:pt x="49" y="433"/>
                    </a:moveTo>
                    <a:cubicBezTo>
                      <a:pt x="60" y="433"/>
                      <a:pt x="198" y="414"/>
                      <a:pt x="296" y="411"/>
                    </a:cubicBezTo>
                    <a:cubicBezTo>
                      <a:pt x="394" y="409"/>
                      <a:pt x="452" y="384"/>
                      <a:pt x="536" y="392"/>
                    </a:cubicBezTo>
                    <a:cubicBezTo>
                      <a:pt x="620" y="400"/>
                      <a:pt x="648" y="403"/>
                      <a:pt x="710" y="409"/>
                    </a:cubicBezTo>
                    <a:cubicBezTo>
                      <a:pt x="773" y="414"/>
                      <a:pt x="735" y="406"/>
                      <a:pt x="672" y="420"/>
                    </a:cubicBezTo>
                    <a:cubicBezTo>
                      <a:pt x="609" y="433"/>
                      <a:pt x="520" y="452"/>
                      <a:pt x="547" y="452"/>
                    </a:cubicBezTo>
                    <a:cubicBezTo>
                      <a:pt x="574" y="452"/>
                      <a:pt x="667" y="449"/>
                      <a:pt x="623" y="460"/>
                    </a:cubicBezTo>
                    <a:cubicBezTo>
                      <a:pt x="579" y="471"/>
                      <a:pt x="558" y="485"/>
                      <a:pt x="465" y="485"/>
                    </a:cubicBezTo>
                    <a:cubicBezTo>
                      <a:pt x="373" y="485"/>
                      <a:pt x="253" y="474"/>
                      <a:pt x="340" y="466"/>
                    </a:cubicBezTo>
                    <a:cubicBezTo>
                      <a:pt x="427" y="458"/>
                      <a:pt x="593" y="460"/>
                      <a:pt x="492" y="449"/>
                    </a:cubicBezTo>
                    <a:cubicBezTo>
                      <a:pt x="392" y="439"/>
                      <a:pt x="285" y="439"/>
                      <a:pt x="226" y="441"/>
                    </a:cubicBezTo>
                    <a:cubicBezTo>
                      <a:pt x="166" y="444"/>
                      <a:pt x="46" y="441"/>
                      <a:pt x="49" y="433"/>
                    </a:cubicBezTo>
                    <a:moveTo>
                      <a:pt x="92" y="588"/>
                    </a:moveTo>
                    <a:cubicBezTo>
                      <a:pt x="92" y="588"/>
                      <a:pt x="277" y="588"/>
                      <a:pt x="345" y="583"/>
                    </a:cubicBezTo>
                    <a:cubicBezTo>
                      <a:pt x="413" y="577"/>
                      <a:pt x="419" y="556"/>
                      <a:pt x="495" y="558"/>
                    </a:cubicBezTo>
                    <a:cubicBezTo>
                      <a:pt x="524" y="559"/>
                      <a:pt x="555" y="558"/>
                      <a:pt x="583" y="557"/>
                    </a:cubicBezTo>
                    <a:cubicBezTo>
                      <a:pt x="629" y="556"/>
                      <a:pt x="671" y="554"/>
                      <a:pt x="699" y="561"/>
                    </a:cubicBezTo>
                    <a:cubicBezTo>
                      <a:pt x="746" y="572"/>
                      <a:pt x="784" y="569"/>
                      <a:pt x="702" y="575"/>
                    </a:cubicBezTo>
                    <a:cubicBezTo>
                      <a:pt x="620" y="580"/>
                      <a:pt x="552" y="588"/>
                      <a:pt x="566" y="596"/>
                    </a:cubicBezTo>
                    <a:cubicBezTo>
                      <a:pt x="579" y="605"/>
                      <a:pt x="648" y="613"/>
                      <a:pt x="628" y="626"/>
                    </a:cubicBezTo>
                    <a:cubicBezTo>
                      <a:pt x="609" y="640"/>
                      <a:pt x="615" y="640"/>
                      <a:pt x="514" y="643"/>
                    </a:cubicBezTo>
                    <a:cubicBezTo>
                      <a:pt x="413" y="645"/>
                      <a:pt x="258" y="659"/>
                      <a:pt x="334" y="640"/>
                    </a:cubicBezTo>
                    <a:cubicBezTo>
                      <a:pt x="411" y="621"/>
                      <a:pt x="593" y="607"/>
                      <a:pt x="457" y="607"/>
                    </a:cubicBezTo>
                    <a:cubicBezTo>
                      <a:pt x="321" y="607"/>
                      <a:pt x="117" y="594"/>
                      <a:pt x="92" y="588"/>
                    </a:cubicBezTo>
                    <a:moveTo>
                      <a:pt x="60" y="743"/>
                    </a:moveTo>
                    <a:cubicBezTo>
                      <a:pt x="76" y="743"/>
                      <a:pt x="275" y="743"/>
                      <a:pt x="318" y="741"/>
                    </a:cubicBezTo>
                    <a:cubicBezTo>
                      <a:pt x="362" y="738"/>
                      <a:pt x="392" y="714"/>
                      <a:pt x="479" y="714"/>
                    </a:cubicBezTo>
                    <a:cubicBezTo>
                      <a:pt x="566" y="714"/>
                      <a:pt x="571" y="716"/>
                      <a:pt x="642" y="727"/>
                    </a:cubicBezTo>
                    <a:cubicBezTo>
                      <a:pt x="713" y="738"/>
                      <a:pt x="767" y="733"/>
                      <a:pt x="789" y="733"/>
                    </a:cubicBezTo>
                    <a:cubicBezTo>
                      <a:pt x="811" y="733"/>
                      <a:pt x="789" y="719"/>
                      <a:pt x="705" y="746"/>
                    </a:cubicBezTo>
                    <a:cubicBezTo>
                      <a:pt x="679" y="754"/>
                      <a:pt x="664" y="782"/>
                      <a:pt x="677" y="815"/>
                    </a:cubicBezTo>
                    <a:cubicBezTo>
                      <a:pt x="680" y="824"/>
                      <a:pt x="696" y="827"/>
                      <a:pt x="705" y="837"/>
                    </a:cubicBezTo>
                    <a:cubicBezTo>
                      <a:pt x="716" y="850"/>
                      <a:pt x="729" y="864"/>
                      <a:pt x="736" y="877"/>
                    </a:cubicBezTo>
                    <a:cubicBezTo>
                      <a:pt x="767" y="938"/>
                      <a:pt x="687" y="1010"/>
                      <a:pt x="626" y="1011"/>
                    </a:cubicBezTo>
                    <a:cubicBezTo>
                      <a:pt x="520" y="1012"/>
                      <a:pt x="457" y="1013"/>
                      <a:pt x="372" y="1014"/>
                    </a:cubicBezTo>
                    <a:cubicBezTo>
                      <a:pt x="366" y="1014"/>
                      <a:pt x="280" y="951"/>
                      <a:pt x="306" y="891"/>
                    </a:cubicBezTo>
                    <a:cubicBezTo>
                      <a:pt x="312" y="876"/>
                      <a:pt x="325" y="853"/>
                      <a:pt x="336" y="840"/>
                    </a:cubicBezTo>
                    <a:cubicBezTo>
                      <a:pt x="344" y="830"/>
                      <a:pt x="350" y="830"/>
                      <a:pt x="354" y="821"/>
                    </a:cubicBezTo>
                    <a:cubicBezTo>
                      <a:pt x="365" y="792"/>
                      <a:pt x="353" y="769"/>
                      <a:pt x="348" y="768"/>
                    </a:cubicBezTo>
                    <a:cubicBezTo>
                      <a:pt x="261" y="754"/>
                      <a:pt x="54" y="746"/>
                      <a:pt x="60" y="743"/>
                    </a:cubicBezTo>
                  </a:path>
                </a:pathLst>
              </a:custGeom>
              <a:solidFill>
                <a:srgbClr val="64646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7" name="Freeform 14">
                <a:extLst>
                  <a:ext uri="{FF2B5EF4-FFF2-40B4-BE49-F238E27FC236}">
                    <a16:creationId xmlns:a16="http://schemas.microsoft.com/office/drawing/2014/main" id="{942EAE89-647E-48FF-7C2B-B80E4BA73201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4810125" y="8204200"/>
                <a:ext cx="1992313" cy="285750"/>
              </a:xfrm>
              <a:custGeom>
                <a:avLst/>
                <a:gdLst/>
                <a:ahLst/>
                <a:cxnLst>
                  <a:cxn ang="0">
                    <a:pos x="101" y="13"/>
                  </a:cxn>
                  <a:cxn ang="0">
                    <a:pos x="311" y="16"/>
                  </a:cxn>
                  <a:cxn ang="0">
                    <a:pos x="330" y="51"/>
                  </a:cxn>
                  <a:cxn ang="0">
                    <a:pos x="0" y="76"/>
                  </a:cxn>
                  <a:cxn ang="0">
                    <a:pos x="153" y="49"/>
                  </a:cxn>
                  <a:cxn ang="0">
                    <a:pos x="101" y="13"/>
                  </a:cxn>
                </a:cxnLst>
                <a:rect l="0" t="0" r="r" b="b"/>
                <a:pathLst>
                  <a:path w="531" h="76">
                    <a:moveTo>
                      <a:pt x="101" y="13"/>
                    </a:moveTo>
                    <a:cubicBezTo>
                      <a:pt x="101" y="13"/>
                      <a:pt x="207" y="0"/>
                      <a:pt x="311" y="16"/>
                    </a:cubicBezTo>
                    <a:cubicBezTo>
                      <a:pt x="414" y="32"/>
                      <a:pt x="531" y="38"/>
                      <a:pt x="330" y="51"/>
                    </a:cubicBezTo>
                    <a:cubicBezTo>
                      <a:pt x="128" y="65"/>
                      <a:pt x="0" y="76"/>
                      <a:pt x="0" y="76"/>
                    </a:cubicBezTo>
                    <a:cubicBezTo>
                      <a:pt x="0" y="76"/>
                      <a:pt x="90" y="76"/>
                      <a:pt x="153" y="49"/>
                    </a:cubicBezTo>
                    <a:cubicBezTo>
                      <a:pt x="215" y="21"/>
                      <a:pt x="106" y="21"/>
                      <a:pt x="101" y="13"/>
                    </a:cubicBezTo>
                    <a:close/>
                  </a:path>
                </a:pathLst>
              </a:custGeom>
              <a:solidFill>
                <a:srgbClr val="5B5A58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8" name="Freeform 15">
                <a:extLst>
                  <a:ext uri="{FF2B5EF4-FFF2-40B4-BE49-F238E27FC236}">
                    <a16:creationId xmlns:a16="http://schemas.microsoft.com/office/drawing/2014/main" id="{E6B7577A-7098-5442-B4B0-15E6F165F828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6638925" y="7585075"/>
                <a:ext cx="2698750" cy="1560513"/>
              </a:xfrm>
              <a:custGeom>
                <a:avLst/>
                <a:gdLst/>
                <a:ahLst/>
                <a:cxnLst>
                  <a:cxn ang="0">
                    <a:pos x="7" y="3"/>
                  </a:cxn>
                  <a:cxn ang="0">
                    <a:pos x="304" y="11"/>
                  </a:cxn>
                  <a:cxn ang="0">
                    <a:pos x="498" y="50"/>
                  </a:cxn>
                  <a:cxn ang="0">
                    <a:pos x="27" y="93"/>
                  </a:cxn>
                  <a:cxn ang="0">
                    <a:pos x="7" y="3"/>
                  </a:cxn>
                  <a:cxn ang="0">
                    <a:pos x="0" y="187"/>
                  </a:cxn>
                  <a:cxn ang="0">
                    <a:pos x="327" y="187"/>
                  </a:cxn>
                  <a:cxn ang="0">
                    <a:pos x="424" y="229"/>
                  </a:cxn>
                  <a:cxn ang="0">
                    <a:pos x="19" y="265"/>
                  </a:cxn>
                  <a:cxn ang="0">
                    <a:pos x="0" y="187"/>
                  </a:cxn>
                  <a:cxn ang="0">
                    <a:pos x="7" y="339"/>
                  </a:cxn>
                  <a:cxn ang="0">
                    <a:pos x="280" y="362"/>
                  </a:cxn>
                  <a:cxn ang="0">
                    <a:pos x="526" y="358"/>
                  </a:cxn>
                  <a:cxn ang="0">
                    <a:pos x="288" y="413"/>
                  </a:cxn>
                  <a:cxn ang="0">
                    <a:pos x="7" y="413"/>
                  </a:cxn>
                  <a:cxn ang="0">
                    <a:pos x="7" y="339"/>
                  </a:cxn>
                </a:cxnLst>
                <a:rect l="0" t="0" r="r" b="b"/>
                <a:pathLst>
                  <a:path w="720" h="416">
                    <a:moveTo>
                      <a:pt x="7" y="3"/>
                    </a:moveTo>
                    <a:cubicBezTo>
                      <a:pt x="7" y="3"/>
                      <a:pt x="136" y="0"/>
                      <a:pt x="304" y="11"/>
                    </a:cubicBezTo>
                    <a:cubicBezTo>
                      <a:pt x="471" y="23"/>
                      <a:pt x="720" y="27"/>
                      <a:pt x="498" y="50"/>
                    </a:cubicBezTo>
                    <a:cubicBezTo>
                      <a:pt x="276" y="74"/>
                      <a:pt x="27" y="93"/>
                      <a:pt x="27" y="93"/>
                    </a:cubicBezTo>
                    <a:lnTo>
                      <a:pt x="7" y="3"/>
                    </a:lnTo>
                    <a:close/>
                    <a:moveTo>
                      <a:pt x="0" y="187"/>
                    </a:moveTo>
                    <a:cubicBezTo>
                      <a:pt x="19" y="183"/>
                      <a:pt x="152" y="167"/>
                      <a:pt x="327" y="187"/>
                    </a:cubicBezTo>
                    <a:cubicBezTo>
                      <a:pt x="502" y="206"/>
                      <a:pt x="604" y="222"/>
                      <a:pt x="424" y="229"/>
                    </a:cubicBezTo>
                    <a:cubicBezTo>
                      <a:pt x="245" y="237"/>
                      <a:pt x="19" y="265"/>
                      <a:pt x="19" y="265"/>
                    </a:cubicBezTo>
                    <a:lnTo>
                      <a:pt x="0" y="187"/>
                    </a:lnTo>
                    <a:close/>
                    <a:moveTo>
                      <a:pt x="7" y="339"/>
                    </a:moveTo>
                    <a:cubicBezTo>
                      <a:pt x="7" y="339"/>
                      <a:pt x="116" y="374"/>
                      <a:pt x="280" y="362"/>
                    </a:cubicBezTo>
                    <a:cubicBezTo>
                      <a:pt x="444" y="350"/>
                      <a:pt x="545" y="354"/>
                      <a:pt x="526" y="358"/>
                    </a:cubicBezTo>
                    <a:cubicBezTo>
                      <a:pt x="506" y="362"/>
                      <a:pt x="432" y="416"/>
                      <a:pt x="288" y="413"/>
                    </a:cubicBezTo>
                    <a:cubicBezTo>
                      <a:pt x="144" y="409"/>
                      <a:pt x="7" y="413"/>
                      <a:pt x="7" y="413"/>
                    </a:cubicBezTo>
                    <a:lnTo>
                      <a:pt x="7" y="339"/>
                    </a:lnTo>
                    <a:close/>
                  </a:path>
                </a:pathLst>
              </a:custGeom>
              <a:solidFill>
                <a:srgbClr val="938A8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69" name="Freeform 16">
                <a:extLst>
                  <a:ext uri="{FF2B5EF4-FFF2-40B4-BE49-F238E27FC236}">
                    <a16:creationId xmlns:a16="http://schemas.microsoft.com/office/drawing/2014/main" id="{6823F368-8AEE-7F83-036A-0C094E405547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4816475" y="7612062"/>
                <a:ext cx="2365375" cy="2012950"/>
              </a:xfrm>
              <a:custGeom>
                <a:avLst/>
                <a:gdLst/>
                <a:ahLst/>
                <a:cxnLst>
                  <a:cxn ang="0">
                    <a:pos x="119" y="13"/>
                  </a:cxn>
                  <a:cxn ang="0">
                    <a:pos x="313" y="13"/>
                  </a:cxn>
                  <a:cxn ang="0">
                    <a:pos x="370" y="40"/>
                  </a:cxn>
                  <a:cxn ang="0">
                    <a:pos x="76" y="73"/>
                  </a:cxn>
                  <a:cxn ang="0">
                    <a:pos x="117" y="51"/>
                  </a:cxn>
                  <a:cxn ang="0">
                    <a:pos x="138" y="19"/>
                  </a:cxn>
                  <a:cxn ang="0">
                    <a:pos x="119" y="13"/>
                  </a:cxn>
                  <a:cxn ang="0">
                    <a:pos x="122" y="340"/>
                  </a:cxn>
                  <a:cxn ang="0">
                    <a:pos x="313" y="334"/>
                  </a:cxn>
                  <a:cxn ang="0">
                    <a:pos x="454" y="351"/>
                  </a:cxn>
                  <a:cxn ang="0">
                    <a:pos x="117" y="394"/>
                  </a:cxn>
                  <a:cxn ang="0">
                    <a:pos x="152" y="373"/>
                  </a:cxn>
                  <a:cxn ang="0">
                    <a:pos x="122" y="340"/>
                  </a:cxn>
                  <a:cxn ang="0">
                    <a:pos x="167" y="86"/>
                  </a:cxn>
                  <a:cxn ang="0">
                    <a:pos x="382" y="69"/>
                  </a:cxn>
                  <a:cxn ang="0">
                    <a:pos x="268" y="117"/>
                  </a:cxn>
                  <a:cxn ang="0">
                    <a:pos x="167" y="86"/>
                  </a:cxn>
                  <a:cxn ang="0">
                    <a:pos x="150" y="266"/>
                  </a:cxn>
                  <a:cxn ang="0">
                    <a:pos x="303" y="252"/>
                  </a:cxn>
                  <a:cxn ang="0">
                    <a:pos x="469" y="248"/>
                  </a:cxn>
                  <a:cxn ang="0">
                    <a:pos x="303" y="279"/>
                  </a:cxn>
                  <a:cxn ang="0">
                    <a:pos x="150" y="266"/>
                  </a:cxn>
                  <a:cxn ang="0">
                    <a:pos x="141" y="428"/>
                  </a:cxn>
                  <a:cxn ang="0">
                    <a:pos x="272" y="406"/>
                  </a:cxn>
                  <a:cxn ang="0">
                    <a:pos x="456" y="414"/>
                  </a:cxn>
                  <a:cxn ang="0">
                    <a:pos x="347" y="436"/>
                  </a:cxn>
                  <a:cxn ang="0">
                    <a:pos x="141" y="428"/>
                  </a:cxn>
                  <a:cxn ang="0">
                    <a:pos x="216" y="511"/>
                  </a:cxn>
                  <a:cxn ang="0">
                    <a:pos x="325" y="502"/>
                  </a:cxn>
                  <a:cxn ang="0">
                    <a:pos x="338" y="519"/>
                  </a:cxn>
                  <a:cxn ang="0">
                    <a:pos x="268" y="533"/>
                  </a:cxn>
                  <a:cxn ang="0">
                    <a:pos x="216" y="511"/>
                  </a:cxn>
                </a:cxnLst>
                <a:rect l="0" t="0" r="r" b="b"/>
                <a:pathLst>
                  <a:path w="631" h="537">
                    <a:moveTo>
                      <a:pt x="119" y="13"/>
                    </a:moveTo>
                    <a:cubicBezTo>
                      <a:pt x="119" y="13"/>
                      <a:pt x="239" y="0"/>
                      <a:pt x="313" y="13"/>
                    </a:cubicBezTo>
                    <a:cubicBezTo>
                      <a:pt x="386" y="27"/>
                      <a:pt x="484" y="13"/>
                      <a:pt x="370" y="40"/>
                    </a:cubicBezTo>
                    <a:cubicBezTo>
                      <a:pt x="255" y="68"/>
                      <a:pt x="152" y="76"/>
                      <a:pt x="76" y="73"/>
                    </a:cubicBezTo>
                    <a:cubicBezTo>
                      <a:pt x="0" y="70"/>
                      <a:pt x="27" y="70"/>
                      <a:pt x="117" y="51"/>
                    </a:cubicBezTo>
                    <a:cubicBezTo>
                      <a:pt x="206" y="32"/>
                      <a:pt x="168" y="19"/>
                      <a:pt x="138" y="19"/>
                    </a:cubicBezTo>
                    <a:cubicBezTo>
                      <a:pt x="108" y="19"/>
                      <a:pt x="127" y="16"/>
                      <a:pt x="119" y="13"/>
                    </a:cubicBezTo>
                    <a:close/>
                    <a:moveTo>
                      <a:pt x="122" y="340"/>
                    </a:moveTo>
                    <a:cubicBezTo>
                      <a:pt x="122" y="340"/>
                      <a:pt x="209" y="332"/>
                      <a:pt x="313" y="334"/>
                    </a:cubicBezTo>
                    <a:cubicBezTo>
                      <a:pt x="416" y="337"/>
                      <a:pt x="631" y="321"/>
                      <a:pt x="454" y="351"/>
                    </a:cubicBezTo>
                    <a:cubicBezTo>
                      <a:pt x="277" y="381"/>
                      <a:pt x="176" y="386"/>
                      <a:pt x="117" y="394"/>
                    </a:cubicBezTo>
                    <a:cubicBezTo>
                      <a:pt x="57" y="403"/>
                      <a:pt x="84" y="397"/>
                      <a:pt x="152" y="373"/>
                    </a:cubicBezTo>
                    <a:cubicBezTo>
                      <a:pt x="220" y="348"/>
                      <a:pt x="122" y="348"/>
                      <a:pt x="122" y="340"/>
                    </a:cubicBezTo>
                    <a:close/>
                    <a:moveTo>
                      <a:pt x="167" y="86"/>
                    </a:moveTo>
                    <a:cubicBezTo>
                      <a:pt x="198" y="86"/>
                      <a:pt x="294" y="60"/>
                      <a:pt x="382" y="69"/>
                    </a:cubicBezTo>
                    <a:cubicBezTo>
                      <a:pt x="469" y="77"/>
                      <a:pt x="369" y="112"/>
                      <a:pt x="268" y="117"/>
                    </a:cubicBezTo>
                    <a:cubicBezTo>
                      <a:pt x="167" y="121"/>
                      <a:pt x="172" y="91"/>
                      <a:pt x="167" y="86"/>
                    </a:cubicBezTo>
                    <a:close/>
                    <a:moveTo>
                      <a:pt x="150" y="266"/>
                    </a:moveTo>
                    <a:cubicBezTo>
                      <a:pt x="176" y="266"/>
                      <a:pt x="216" y="257"/>
                      <a:pt x="303" y="252"/>
                    </a:cubicBezTo>
                    <a:cubicBezTo>
                      <a:pt x="391" y="248"/>
                      <a:pt x="469" y="248"/>
                      <a:pt x="469" y="248"/>
                    </a:cubicBezTo>
                    <a:cubicBezTo>
                      <a:pt x="469" y="248"/>
                      <a:pt x="399" y="274"/>
                      <a:pt x="303" y="279"/>
                    </a:cubicBezTo>
                    <a:cubicBezTo>
                      <a:pt x="207" y="283"/>
                      <a:pt x="159" y="266"/>
                      <a:pt x="150" y="266"/>
                    </a:cubicBezTo>
                    <a:close/>
                    <a:moveTo>
                      <a:pt x="141" y="428"/>
                    </a:moveTo>
                    <a:cubicBezTo>
                      <a:pt x="159" y="428"/>
                      <a:pt x="150" y="410"/>
                      <a:pt x="272" y="406"/>
                    </a:cubicBezTo>
                    <a:cubicBezTo>
                      <a:pt x="395" y="401"/>
                      <a:pt x="456" y="414"/>
                      <a:pt x="456" y="414"/>
                    </a:cubicBezTo>
                    <a:cubicBezTo>
                      <a:pt x="456" y="414"/>
                      <a:pt x="487" y="419"/>
                      <a:pt x="347" y="436"/>
                    </a:cubicBezTo>
                    <a:cubicBezTo>
                      <a:pt x="207" y="454"/>
                      <a:pt x="145" y="423"/>
                      <a:pt x="141" y="428"/>
                    </a:cubicBezTo>
                    <a:close/>
                    <a:moveTo>
                      <a:pt x="216" y="511"/>
                    </a:moveTo>
                    <a:cubicBezTo>
                      <a:pt x="242" y="511"/>
                      <a:pt x="255" y="502"/>
                      <a:pt x="325" y="502"/>
                    </a:cubicBezTo>
                    <a:cubicBezTo>
                      <a:pt x="395" y="502"/>
                      <a:pt x="338" y="519"/>
                      <a:pt x="338" y="519"/>
                    </a:cubicBezTo>
                    <a:cubicBezTo>
                      <a:pt x="338" y="519"/>
                      <a:pt x="329" y="528"/>
                      <a:pt x="268" y="533"/>
                    </a:cubicBezTo>
                    <a:cubicBezTo>
                      <a:pt x="207" y="537"/>
                      <a:pt x="224" y="519"/>
                      <a:pt x="216" y="511"/>
                    </a:cubicBezTo>
                    <a:close/>
                  </a:path>
                </a:pathLst>
              </a:custGeom>
              <a:solidFill>
                <a:srgbClr val="F3F0E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0" name="Freeform 17">
                <a:extLst>
                  <a:ext uri="{FF2B5EF4-FFF2-40B4-BE49-F238E27FC236}">
                    <a16:creationId xmlns:a16="http://schemas.microsoft.com/office/drawing/2014/main" id="{BBFC1EE4-1116-D8CA-23F8-653A2801F14B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6561138" y="9742487"/>
                <a:ext cx="3967163" cy="77788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21"/>
                  </a:cxn>
                  <a:cxn ang="0">
                    <a:pos x="5" y="21"/>
                  </a:cxn>
                  <a:cxn ang="0">
                    <a:pos x="4" y="19"/>
                  </a:cxn>
                  <a:cxn ang="0">
                    <a:pos x="0" y="10"/>
                  </a:cxn>
                  <a:cxn ang="0">
                    <a:pos x="1058" y="0"/>
                  </a:cxn>
                  <a:cxn ang="0">
                    <a:pos x="1056" y="2"/>
                  </a:cxn>
                  <a:cxn ang="0">
                    <a:pos x="1058" y="2"/>
                  </a:cxn>
                  <a:cxn ang="0">
                    <a:pos x="1058" y="0"/>
                  </a:cxn>
                </a:cxnLst>
                <a:rect l="0" t="0" r="r" b="b"/>
                <a:pathLst>
                  <a:path w="1058" h="21">
                    <a:moveTo>
                      <a:pt x="0" y="1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2" y="21"/>
                      <a:pt x="5" y="21"/>
                    </a:cubicBezTo>
                    <a:cubicBezTo>
                      <a:pt x="5" y="21"/>
                      <a:pt x="5" y="20"/>
                      <a:pt x="4" y="19"/>
                    </a:cubicBezTo>
                    <a:cubicBezTo>
                      <a:pt x="3" y="16"/>
                      <a:pt x="1" y="13"/>
                      <a:pt x="0" y="10"/>
                    </a:cubicBezTo>
                    <a:moveTo>
                      <a:pt x="1058" y="0"/>
                    </a:moveTo>
                    <a:cubicBezTo>
                      <a:pt x="1057" y="1"/>
                      <a:pt x="1057" y="2"/>
                      <a:pt x="1056" y="2"/>
                    </a:cubicBezTo>
                    <a:cubicBezTo>
                      <a:pt x="1057" y="2"/>
                      <a:pt x="1058" y="2"/>
                      <a:pt x="1058" y="2"/>
                    </a:cubicBezTo>
                    <a:cubicBezTo>
                      <a:pt x="1058" y="0"/>
                      <a:pt x="1058" y="0"/>
                      <a:pt x="1058" y="0"/>
                    </a:cubicBezTo>
                  </a:path>
                </a:pathLst>
              </a:custGeom>
              <a:solidFill>
                <a:srgbClr val="F9F7F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1" name="Freeform 18">
                <a:extLst>
                  <a:ext uri="{FF2B5EF4-FFF2-40B4-BE49-F238E27FC236}">
                    <a16:creationId xmlns:a16="http://schemas.microsoft.com/office/drawing/2014/main" id="{BD9A2A66-9972-B8CD-D2B1-6DD4AFE27A2E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6561138" y="9583737"/>
                <a:ext cx="3967163" cy="266700"/>
              </a:xfrm>
              <a:custGeom>
                <a:avLst/>
                <a:gdLst/>
                <a:ahLst/>
                <a:cxnLst>
                  <a:cxn ang="0">
                    <a:pos x="1" y="19"/>
                  </a:cxn>
                  <a:cxn ang="0">
                    <a:pos x="0" y="52"/>
                  </a:cxn>
                  <a:cxn ang="0">
                    <a:pos x="4" y="61"/>
                  </a:cxn>
                  <a:cxn ang="0">
                    <a:pos x="5" y="63"/>
                  </a:cxn>
                  <a:cxn ang="0">
                    <a:pos x="202" y="68"/>
                  </a:cxn>
                  <a:cxn ang="0">
                    <a:pos x="335" y="71"/>
                  </a:cxn>
                  <a:cxn ang="0">
                    <a:pos x="349" y="52"/>
                  </a:cxn>
                  <a:cxn ang="0">
                    <a:pos x="367" y="33"/>
                  </a:cxn>
                  <a:cxn ang="0">
                    <a:pos x="368" y="28"/>
                  </a:cxn>
                  <a:cxn ang="0">
                    <a:pos x="203" y="24"/>
                  </a:cxn>
                  <a:cxn ang="0">
                    <a:pos x="61" y="21"/>
                  </a:cxn>
                  <a:cxn ang="0">
                    <a:pos x="17" y="20"/>
                  </a:cxn>
                  <a:cxn ang="0">
                    <a:pos x="1" y="19"/>
                  </a:cxn>
                  <a:cxn ang="0">
                    <a:pos x="1055" y="0"/>
                  </a:cxn>
                  <a:cxn ang="0">
                    <a:pos x="1051" y="1"/>
                  </a:cxn>
                  <a:cxn ang="0">
                    <a:pos x="821" y="16"/>
                  </a:cxn>
                  <a:cxn ang="0">
                    <a:pos x="688" y="24"/>
                  </a:cxn>
                  <a:cxn ang="0">
                    <a:pos x="690" y="27"/>
                  </a:cxn>
                  <a:cxn ang="0">
                    <a:pos x="718" y="49"/>
                  </a:cxn>
                  <a:cxn ang="0">
                    <a:pos x="732" y="65"/>
                  </a:cxn>
                  <a:cxn ang="0">
                    <a:pos x="1056" y="44"/>
                  </a:cxn>
                  <a:cxn ang="0">
                    <a:pos x="1058" y="42"/>
                  </a:cxn>
                  <a:cxn ang="0">
                    <a:pos x="1055" y="0"/>
                  </a:cxn>
                </a:cxnLst>
                <a:rect l="0" t="0" r="r" b="b"/>
                <a:pathLst>
                  <a:path w="1058" h="71">
                    <a:moveTo>
                      <a:pt x="1" y="19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1" y="55"/>
                      <a:pt x="3" y="58"/>
                      <a:pt x="4" y="61"/>
                    </a:cubicBezTo>
                    <a:cubicBezTo>
                      <a:pt x="5" y="62"/>
                      <a:pt x="5" y="63"/>
                      <a:pt x="5" y="63"/>
                    </a:cubicBezTo>
                    <a:cubicBezTo>
                      <a:pt x="27" y="64"/>
                      <a:pt x="108" y="66"/>
                      <a:pt x="202" y="68"/>
                    </a:cubicBezTo>
                    <a:cubicBezTo>
                      <a:pt x="245" y="69"/>
                      <a:pt x="291" y="70"/>
                      <a:pt x="335" y="71"/>
                    </a:cubicBezTo>
                    <a:cubicBezTo>
                      <a:pt x="340" y="64"/>
                      <a:pt x="345" y="57"/>
                      <a:pt x="349" y="52"/>
                    </a:cubicBezTo>
                    <a:cubicBezTo>
                      <a:pt x="357" y="42"/>
                      <a:pt x="363" y="42"/>
                      <a:pt x="367" y="33"/>
                    </a:cubicBezTo>
                    <a:cubicBezTo>
                      <a:pt x="367" y="31"/>
                      <a:pt x="368" y="29"/>
                      <a:pt x="368" y="28"/>
                    </a:cubicBezTo>
                    <a:cubicBezTo>
                      <a:pt x="314" y="27"/>
                      <a:pt x="257" y="26"/>
                      <a:pt x="203" y="24"/>
                    </a:cubicBezTo>
                    <a:cubicBezTo>
                      <a:pt x="148" y="23"/>
                      <a:pt x="97" y="22"/>
                      <a:pt x="61" y="21"/>
                    </a:cubicBezTo>
                    <a:cubicBezTo>
                      <a:pt x="42" y="20"/>
                      <a:pt x="27" y="20"/>
                      <a:pt x="17" y="20"/>
                    </a:cubicBezTo>
                    <a:cubicBezTo>
                      <a:pt x="7" y="19"/>
                      <a:pt x="1" y="19"/>
                      <a:pt x="1" y="19"/>
                    </a:cubicBezTo>
                    <a:moveTo>
                      <a:pt x="1055" y="0"/>
                    </a:moveTo>
                    <a:cubicBezTo>
                      <a:pt x="1055" y="0"/>
                      <a:pt x="1054" y="1"/>
                      <a:pt x="1051" y="1"/>
                    </a:cubicBezTo>
                    <a:cubicBezTo>
                      <a:pt x="1029" y="2"/>
                      <a:pt x="931" y="9"/>
                      <a:pt x="821" y="16"/>
                    </a:cubicBezTo>
                    <a:cubicBezTo>
                      <a:pt x="778" y="19"/>
                      <a:pt x="732" y="22"/>
                      <a:pt x="688" y="24"/>
                    </a:cubicBezTo>
                    <a:cubicBezTo>
                      <a:pt x="689" y="25"/>
                      <a:pt x="689" y="26"/>
                      <a:pt x="690" y="27"/>
                    </a:cubicBezTo>
                    <a:cubicBezTo>
                      <a:pt x="693" y="36"/>
                      <a:pt x="709" y="39"/>
                      <a:pt x="718" y="49"/>
                    </a:cubicBezTo>
                    <a:cubicBezTo>
                      <a:pt x="723" y="55"/>
                      <a:pt x="728" y="60"/>
                      <a:pt x="732" y="65"/>
                    </a:cubicBezTo>
                    <a:cubicBezTo>
                      <a:pt x="878" y="58"/>
                      <a:pt x="1033" y="46"/>
                      <a:pt x="1056" y="44"/>
                    </a:cubicBezTo>
                    <a:cubicBezTo>
                      <a:pt x="1057" y="44"/>
                      <a:pt x="1057" y="43"/>
                      <a:pt x="1058" y="42"/>
                    </a:cubicBezTo>
                    <a:cubicBezTo>
                      <a:pt x="1055" y="0"/>
                      <a:pt x="1055" y="0"/>
                      <a:pt x="1055" y="0"/>
                    </a:cubicBezTo>
                  </a:path>
                </a:pathLst>
              </a:custGeom>
              <a:solidFill>
                <a:srgbClr val="BCBAB9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2" name="Freeform 19">
                <a:extLst>
                  <a:ext uri="{FF2B5EF4-FFF2-40B4-BE49-F238E27FC236}">
                    <a16:creationId xmlns:a16="http://schemas.microsoft.com/office/drawing/2014/main" id="{AA161E8D-CFA7-AE32-11A1-16103937DDF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5305425" y="9674225"/>
                <a:ext cx="1489075" cy="184150"/>
              </a:xfrm>
              <a:custGeom>
                <a:avLst/>
                <a:gdLst/>
                <a:ahLst/>
                <a:cxnLst>
                  <a:cxn ang="0">
                    <a:pos x="353" y="0"/>
                  </a:cxn>
                  <a:cxn ang="0">
                    <a:pos x="320" y="1"/>
                  </a:cxn>
                  <a:cxn ang="0">
                    <a:pos x="184" y="5"/>
                  </a:cxn>
                  <a:cxn ang="0">
                    <a:pos x="184" y="5"/>
                  </a:cxn>
                  <a:cxn ang="0">
                    <a:pos x="33" y="4"/>
                  </a:cxn>
                  <a:cxn ang="0">
                    <a:pos x="32" y="9"/>
                  </a:cxn>
                  <a:cxn ang="0">
                    <a:pos x="14" y="28"/>
                  </a:cxn>
                  <a:cxn ang="0">
                    <a:pos x="0" y="47"/>
                  </a:cxn>
                  <a:cxn ang="0">
                    <a:pos x="184" y="49"/>
                  </a:cxn>
                  <a:cxn ang="0">
                    <a:pos x="333" y="45"/>
                  </a:cxn>
                  <a:cxn ang="0">
                    <a:pos x="397" y="41"/>
                  </a:cxn>
                  <a:cxn ang="0">
                    <a:pos x="383" y="25"/>
                  </a:cxn>
                  <a:cxn ang="0">
                    <a:pos x="355" y="3"/>
                  </a:cxn>
                  <a:cxn ang="0">
                    <a:pos x="353" y="0"/>
                  </a:cxn>
                </a:cxnLst>
                <a:rect l="0" t="0" r="r" b="b"/>
                <a:pathLst>
                  <a:path w="397" h="49">
                    <a:moveTo>
                      <a:pt x="353" y="0"/>
                    </a:moveTo>
                    <a:cubicBezTo>
                      <a:pt x="342" y="0"/>
                      <a:pt x="331" y="1"/>
                      <a:pt x="320" y="1"/>
                    </a:cubicBezTo>
                    <a:cubicBezTo>
                      <a:pt x="267" y="4"/>
                      <a:pt x="219" y="5"/>
                      <a:pt x="184" y="5"/>
                    </a:cubicBezTo>
                    <a:cubicBezTo>
                      <a:pt x="184" y="5"/>
                      <a:pt x="184" y="5"/>
                      <a:pt x="184" y="5"/>
                    </a:cubicBezTo>
                    <a:cubicBezTo>
                      <a:pt x="145" y="5"/>
                      <a:pt x="91" y="5"/>
                      <a:pt x="33" y="4"/>
                    </a:cubicBezTo>
                    <a:cubicBezTo>
                      <a:pt x="33" y="5"/>
                      <a:pt x="32" y="7"/>
                      <a:pt x="32" y="9"/>
                    </a:cubicBezTo>
                    <a:cubicBezTo>
                      <a:pt x="28" y="18"/>
                      <a:pt x="22" y="18"/>
                      <a:pt x="14" y="28"/>
                    </a:cubicBezTo>
                    <a:cubicBezTo>
                      <a:pt x="10" y="33"/>
                      <a:pt x="5" y="40"/>
                      <a:pt x="0" y="47"/>
                    </a:cubicBezTo>
                    <a:cubicBezTo>
                      <a:pt x="71" y="48"/>
                      <a:pt x="137" y="49"/>
                      <a:pt x="184" y="49"/>
                    </a:cubicBezTo>
                    <a:cubicBezTo>
                      <a:pt x="222" y="49"/>
                      <a:pt x="275" y="48"/>
                      <a:pt x="333" y="45"/>
                    </a:cubicBezTo>
                    <a:cubicBezTo>
                      <a:pt x="354" y="44"/>
                      <a:pt x="375" y="43"/>
                      <a:pt x="397" y="41"/>
                    </a:cubicBezTo>
                    <a:cubicBezTo>
                      <a:pt x="393" y="36"/>
                      <a:pt x="388" y="31"/>
                      <a:pt x="383" y="25"/>
                    </a:cubicBezTo>
                    <a:cubicBezTo>
                      <a:pt x="374" y="15"/>
                      <a:pt x="358" y="12"/>
                      <a:pt x="355" y="3"/>
                    </a:cubicBezTo>
                    <a:cubicBezTo>
                      <a:pt x="354" y="2"/>
                      <a:pt x="354" y="1"/>
                      <a:pt x="353" y="0"/>
                    </a:cubicBezTo>
                  </a:path>
                </a:pathLst>
              </a:custGeom>
              <a:solidFill>
                <a:srgbClr val="B0AFA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3" name="Freeform 22">
                <a:extLst>
                  <a:ext uri="{FF2B5EF4-FFF2-40B4-BE49-F238E27FC236}">
                    <a16:creationId xmlns:a16="http://schemas.microsoft.com/office/drawing/2014/main" id="{ED9C7501-0859-3FF9-F34D-B81A4FC7F46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619375" y="8102600"/>
                <a:ext cx="63500" cy="192088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15" y="50"/>
                  </a:cxn>
                  <a:cxn ang="0">
                    <a:pos x="17" y="51"/>
                  </a:cxn>
                  <a:cxn ang="0">
                    <a:pos x="2" y="0"/>
                  </a:cxn>
                </a:cxnLst>
                <a:rect l="0" t="0" r="r" b="b"/>
                <a:pathLst>
                  <a:path w="17" h="51">
                    <a:moveTo>
                      <a:pt x="2" y="0"/>
                    </a:moveTo>
                    <a:cubicBezTo>
                      <a:pt x="0" y="20"/>
                      <a:pt x="12" y="44"/>
                      <a:pt x="15" y="50"/>
                    </a:cubicBezTo>
                    <a:cubicBezTo>
                      <a:pt x="16" y="50"/>
                      <a:pt x="17" y="51"/>
                      <a:pt x="17" y="5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8F6F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4" name="Freeform 23">
                <a:extLst>
                  <a:ext uri="{FF2B5EF4-FFF2-40B4-BE49-F238E27FC236}">
                    <a16:creationId xmlns:a16="http://schemas.microsoft.com/office/drawing/2014/main" id="{B632AC02-182C-C796-4499-7900DF156469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770188" y="8054975"/>
                <a:ext cx="206375" cy="234950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" y="18"/>
                  </a:cxn>
                  <a:cxn ang="0">
                    <a:pos x="55" y="63"/>
                  </a:cxn>
                  <a:cxn ang="0">
                    <a:pos x="42" y="13"/>
                  </a:cxn>
                  <a:cxn ang="0">
                    <a:pos x="39" y="3"/>
                  </a:cxn>
                  <a:cxn ang="0">
                    <a:pos x="23" y="0"/>
                  </a:cxn>
                </a:cxnLst>
                <a:rect l="0" t="0" r="r" b="b"/>
                <a:pathLst>
                  <a:path w="55" h="63">
                    <a:moveTo>
                      <a:pt x="23" y="0"/>
                    </a:moveTo>
                    <a:cubicBezTo>
                      <a:pt x="14" y="0"/>
                      <a:pt x="4" y="3"/>
                      <a:pt x="2" y="18"/>
                    </a:cubicBezTo>
                    <a:cubicBezTo>
                      <a:pt x="0" y="42"/>
                      <a:pt x="44" y="59"/>
                      <a:pt x="55" y="63"/>
                    </a:cubicBezTo>
                    <a:cubicBezTo>
                      <a:pt x="52" y="57"/>
                      <a:pt x="40" y="33"/>
                      <a:pt x="42" y="13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39" y="3"/>
                      <a:pt x="31" y="0"/>
                      <a:pt x="23" y="0"/>
                    </a:cubicBezTo>
                  </a:path>
                </a:pathLst>
              </a:custGeom>
              <a:solidFill>
                <a:srgbClr val="98969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5" name="Freeform 24">
                <a:extLst>
                  <a:ext uri="{FF2B5EF4-FFF2-40B4-BE49-F238E27FC236}">
                    <a16:creationId xmlns:a16="http://schemas.microsoft.com/office/drawing/2014/main" id="{ABC32B93-2A11-228B-BD24-A4DD5B89C8B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635250" y="8729662"/>
                <a:ext cx="34925" cy="127000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9" y="34"/>
                  </a:cxn>
                  <a:cxn ang="0">
                    <a:pos x="1" y="0"/>
                  </a:cxn>
                </a:cxnLst>
                <a:rect l="0" t="0" r="r" b="b"/>
                <a:pathLst>
                  <a:path w="9" h="34">
                    <a:moveTo>
                      <a:pt x="1" y="0"/>
                    </a:moveTo>
                    <a:cubicBezTo>
                      <a:pt x="0" y="12"/>
                      <a:pt x="1" y="24"/>
                      <a:pt x="9" y="34"/>
                    </a:cubicBez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F8F6F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6" name="Freeform 25">
                <a:extLst>
                  <a:ext uri="{FF2B5EF4-FFF2-40B4-BE49-F238E27FC236}">
                    <a16:creationId xmlns:a16="http://schemas.microsoft.com/office/drawing/2014/main" id="{48513E37-D3DB-D394-782C-2CBEE27FB2E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852738" y="8636000"/>
                <a:ext cx="255588" cy="231775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8" y="17"/>
                  </a:cxn>
                  <a:cxn ang="0">
                    <a:pos x="68" y="62"/>
                  </a:cxn>
                  <a:cxn ang="0">
                    <a:pos x="67" y="59"/>
                  </a:cxn>
                  <a:cxn ang="0">
                    <a:pos x="59" y="25"/>
                  </a:cxn>
                  <a:cxn ang="0">
                    <a:pos x="54" y="4"/>
                  </a:cxn>
                  <a:cxn ang="0">
                    <a:pos x="34" y="0"/>
                  </a:cxn>
                </a:cxnLst>
                <a:rect l="0" t="0" r="r" b="b"/>
                <a:pathLst>
                  <a:path w="68" h="62">
                    <a:moveTo>
                      <a:pt x="34" y="0"/>
                    </a:moveTo>
                    <a:cubicBezTo>
                      <a:pt x="24" y="0"/>
                      <a:pt x="12" y="4"/>
                      <a:pt x="8" y="17"/>
                    </a:cubicBezTo>
                    <a:cubicBezTo>
                      <a:pt x="0" y="44"/>
                      <a:pt x="68" y="62"/>
                      <a:pt x="68" y="62"/>
                    </a:cubicBezTo>
                    <a:cubicBezTo>
                      <a:pt x="67" y="59"/>
                      <a:pt x="67" y="59"/>
                      <a:pt x="67" y="59"/>
                    </a:cubicBezTo>
                    <a:cubicBezTo>
                      <a:pt x="59" y="49"/>
                      <a:pt x="58" y="37"/>
                      <a:pt x="59" y="25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45" y="0"/>
                      <a:pt x="34" y="0"/>
                    </a:cubicBezTo>
                  </a:path>
                </a:pathLst>
              </a:custGeom>
              <a:solidFill>
                <a:srgbClr val="98969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7" name="Freeform 26">
                <a:extLst>
                  <a:ext uri="{FF2B5EF4-FFF2-40B4-BE49-F238E27FC236}">
                    <a16:creationId xmlns:a16="http://schemas.microsoft.com/office/drawing/2014/main" id="{929285FB-40BA-929D-F093-FD054E0AC66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638425" y="9359900"/>
                <a:ext cx="33338" cy="889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" y="24"/>
                  </a:cxn>
                  <a:cxn ang="0">
                    <a:pos x="0" y="0"/>
                  </a:cxn>
                </a:cxnLst>
                <a:rect l="0" t="0" r="r" b="b"/>
                <a:pathLst>
                  <a:path w="9" h="24">
                    <a:moveTo>
                      <a:pt x="0" y="0"/>
                    </a:moveTo>
                    <a:cubicBezTo>
                      <a:pt x="1" y="11"/>
                      <a:pt x="2" y="19"/>
                      <a:pt x="9" y="2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8F6F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8" name="Freeform 27">
                <a:extLst>
                  <a:ext uri="{FF2B5EF4-FFF2-40B4-BE49-F238E27FC236}">
                    <a16:creationId xmlns:a16="http://schemas.microsoft.com/office/drawing/2014/main" id="{0D2C4E14-FB44-078D-9426-A8457E7497A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-2792413" y="9228137"/>
                <a:ext cx="192088" cy="236538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6" y="17"/>
                  </a:cxn>
                  <a:cxn ang="0">
                    <a:pos x="51" y="63"/>
                  </a:cxn>
                  <a:cxn ang="0">
                    <a:pos x="50" y="59"/>
                  </a:cxn>
                  <a:cxn ang="0">
                    <a:pos x="41" y="35"/>
                  </a:cxn>
                  <a:cxn ang="0">
                    <a:pos x="31" y="5"/>
                  </a:cxn>
                  <a:cxn ang="0">
                    <a:pos x="19" y="0"/>
                  </a:cxn>
                </a:cxnLst>
                <a:rect l="0" t="0" r="r" b="b"/>
                <a:pathLst>
                  <a:path w="51" h="63">
                    <a:moveTo>
                      <a:pt x="19" y="0"/>
                    </a:moveTo>
                    <a:cubicBezTo>
                      <a:pt x="14" y="0"/>
                      <a:pt x="8" y="4"/>
                      <a:pt x="6" y="17"/>
                    </a:cubicBezTo>
                    <a:cubicBezTo>
                      <a:pt x="0" y="44"/>
                      <a:pt x="51" y="63"/>
                      <a:pt x="51" y="63"/>
                    </a:cubicBezTo>
                    <a:cubicBezTo>
                      <a:pt x="50" y="59"/>
                      <a:pt x="50" y="59"/>
                      <a:pt x="50" y="59"/>
                    </a:cubicBezTo>
                    <a:cubicBezTo>
                      <a:pt x="43" y="54"/>
                      <a:pt x="42" y="46"/>
                      <a:pt x="41" y="3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25" y="0"/>
                      <a:pt x="19" y="0"/>
                    </a:cubicBezTo>
                  </a:path>
                </a:pathLst>
              </a:custGeom>
              <a:solidFill>
                <a:srgbClr val="98969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9" name="Freeform 29">
                <a:extLst>
                  <a:ext uri="{FF2B5EF4-FFF2-40B4-BE49-F238E27FC236}">
                    <a16:creationId xmlns:a16="http://schemas.microsoft.com/office/drawing/2014/main" id="{BCAE41F8-4F32-D9BB-7864-EB7404F58D2F}"/>
                  </a:ext>
                </a:extLst>
              </p:cNvPr>
              <p:cNvSpPr>
                <a:spLocks noEditPoints="1"/>
              </p:cNvSpPr>
              <p:nvPr/>
            </p:nvSpPr>
            <p:spPr bwMode="gray">
              <a:xfrm>
                <a:off x="-6586538" y="8080375"/>
                <a:ext cx="3973513" cy="1409700"/>
              </a:xfrm>
              <a:custGeom>
                <a:avLst/>
                <a:gdLst/>
                <a:ahLst/>
                <a:cxnLst>
                  <a:cxn ang="0">
                    <a:pos x="6" y="42"/>
                  </a:cxn>
                  <a:cxn ang="0">
                    <a:pos x="567" y="6"/>
                  </a:cxn>
                  <a:cxn ang="0">
                    <a:pos x="1037" y="3"/>
                  </a:cxn>
                  <a:cxn ang="0">
                    <a:pos x="700" y="48"/>
                  </a:cxn>
                  <a:cxn ang="0">
                    <a:pos x="6" y="42"/>
                  </a:cxn>
                  <a:cxn ang="0">
                    <a:pos x="33" y="201"/>
                  </a:cxn>
                  <a:cxn ang="0">
                    <a:pos x="519" y="175"/>
                  </a:cxn>
                  <a:cxn ang="0">
                    <a:pos x="1028" y="158"/>
                  </a:cxn>
                  <a:cxn ang="0">
                    <a:pos x="788" y="201"/>
                  </a:cxn>
                  <a:cxn ang="0">
                    <a:pos x="33" y="201"/>
                  </a:cxn>
                  <a:cxn ang="0">
                    <a:pos x="23" y="369"/>
                  </a:cxn>
                  <a:cxn ang="0">
                    <a:pos x="551" y="333"/>
                  </a:cxn>
                  <a:cxn ang="0">
                    <a:pos x="1034" y="314"/>
                  </a:cxn>
                  <a:cxn ang="0">
                    <a:pos x="804" y="350"/>
                  </a:cxn>
                  <a:cxn ang="0">
                    <a:pos x="23" y="369"/>
                  </a:cxn>
                </a:cxnLst>
                <a:rect l="0" t="0" r="r" b="b"/>
                <a:pathLst>
                  <a:path w="1060" h="376">
                    <a:moveTo>
                      <a:pt x="6" y="42"/>
                    </a:moveTo>
                    <a:cubicBezTo>
                      <a:pt x="6" y="42"/>
                      <a:pt x="437" y="6"/>
                      <a:pt x="567" y="6"/>
                    </a:cubicBezTo>
                    <a:cubicBezTo>
                      <a:pt x="697" y="6"/>
                      <a:pt x="1060" y="0"/>
                      <a:pt x="1037" y="3"/>
                    </a:cubicBezTo>
                    <a:cubicBezTo>
                      <a:pt x="1014" y="6"/>
                      <a:pt x="907" y="42"/>
                      <a:pt x="700" y="48"/>
                    </a:cubicBezTo>
                    <a:cubicBezTo>
                      <a:pt x="492" y="55"/>
                      <a:pt x="0" y="51"/>
                      <a:pt x="6" y="42"/>
                    </a:cubicBezTo>
                    <a:close/>
                    <a:moveTo>
                      <a:pt x="33" y="201"/>
                    </a:moveTo>
                    <a:cubicBezTo>
                      <a:pt x="33" y="201"/>
                      <a:pt x="376" y="178"/>
                      <a:pt x="519" y="175"/>
                    </a:cubicBezTo>
                    <a:cubicBezTo>
                      <a:pt x="662" y="171"/>
                      <a:pt x="1028" y="158"/>
                      <a:pt x="1028" y="158"/>
                    </a:cubicBezTo>
                    <a:cubicBezTo>
                      <a:pt x="1028" y="158"/>
                      <a:pt x="976" y="194"/>
                      <a:pt x="788" y="201"/>
                    </a:cubicBezTo>
                    <a:cubicBezTo>
                      <a:pt x="600" y="207"/>
                      <a:pt x="23" y="214"/>
                      <a:pt x="33" y="201"/>
                    </a:cubicBezTo>
                    <a:close/>
                    <a:moveTo>
                      <a:pt x="23" y="369"/>
                    </a:moveTo>
                    <a:cubicBezTo>
                      <a:pt x="23" y="369"/>
                      <a:pt x="412" y="346"/>
                      <a:pt x="551" y="333"/>
                    </a:cubicBezTo>
                    <a:cubicBezTo>
                      <a:pt x="691" y="321"/>
                      <a:pt x="1034" y="314"/>
                      <a:pt x="1034" y="314"/>
                    </a:cubicBezTo>
                    <a:cubicBezTo>
                      <a:pt x="1034" y="314"/>
                      <a:pt x="999" y="324"/>
                      <a:pt x="804" y="350"/>
                    </a:cubicBezTo>
                    <a:cubicBezTo>
                      <a:pt x="610" y="376"/>
                      <a:pt x="13" y="376"/>
                      <a:pt x="23" y="369"/>
                    </a:cubicBezTo>
                    <a:close/>
                  </a:path>
                </a:pathLst>
              </a:custGeom>
              <a:solidFill>
                <a:srgbClr val="64625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>
                  <a:ea typeface="KoPub돋움체_Pro Bold" pitchFamily="18" charset="-127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32CEE05A-D02D-4E63-DA31-4E237B1742E0}"/>
                </a:ext>
              </a:extLst>
            </p:cNvPr>
            <p:cNvSpPr>
              <a:spLocks/>
            </p:cNvSpPr>
            <p:nvPr/>
          </p:nvSpPr>
          <p:spPr bwMode="gray">
            <a:xfrm>
              <a:off x="8251135" y="4309894"/>
              <a:ext cx="1425125" cy="1639047"/>
            </a:xfrm>
            <a:custGeom>
              <a:avLst/>
              <a:gdLst/>
              <a:ahLst/>
              <a:cxnLst>
                <a:cxn ang="0">
                  <a:pos x="1845" y="3319"/>
                </a:cxn>
                <a:cxn ang="0">
                  <a:pos x="1919" y="3303"/>
                </a:cxn>
                <a:cxn ang="0">
                  <a:pos x="2062" y="3072"/>
                </a:cxn>
                <a:cxn ang="0">
                  <a:pos x="2145" y="2584"/>
                </a:cxn>
                <a:cxn ang="0">
                  <a:pos x="2644" y="1260"/>
                </a:cxn>
                <a:cxn ang="0">
                  <a:pos x="1406" y="8"/>
                </a:cxn>
                <a:cxn ang="0">
                  <a:pos x="8" y="1324"/>
                </a:cxn>
                <a:cxn ang="0">
                  <a:pos x="436" y="2445"/>
                </a:cxn>
                <a:cxn ang="0">
                  <a:pos x="635" y="3117"/>
                </a:cxn>
                <a:cxn ang="0">
                  <a:pos x="756" y="3311"/>
                </a:cxn>
                <a:cxn ang="0">
                  <a:pos x="1845" y="3319"/>
                </a:cxn>
              </a:cxnLst>
              <a:rect l="0" t="0" r="r" b="b"/>
              <a:pathLst>
                <a:path w="2644" h="3332">
                  <a:moveTo>
                    <a:pt x="1845" y="3319"/>
                  </a:moveTo>
                  <a:cubicBezTo>
                    <a:pt x="1845" y="3319"/>
                    <a:pt x="1871" y="3332"/>
                    <a:pt x="1919" y="3303"/>
                  </a:cubicBezTo>
                  <a:cubicBezTo>
                    <a:pt x="1981" y="3266"/>
                    <a:pt x="2060" y="3115"/>
                    <a:pt x="2062" y="3072"/>
                  </a:cubicBezTo>
                  <a:cubicBezTo>
                    <a:pt x="2070" y="2891"/>
                    <a:pt x="2095" y="2707"/>
                    <a:pt x="2145" y="2584"/>
                  </a:cubicBezTo>
                  <a:cubicBezTo>
                    <a:pt x="2259" y="2306"/>
                    <a:pt x="2644" y="1887"/>
                    <a:pt x="2644" y="1260"/>
                  </a:cubicBezTo>
                  <a:cubicBezTo>
                    <a:pt x="2644" y="682"/>
                    <a:pt x="2074" y="13"/>
                    <a:pt x="1406" y="8"/>
                  </a:cubicBezTo>
                  <a:cubicBezTo>
                    <a:pt x="320" y="0"/>
                    <a:pt x="18" y="891"/>
                    <a:pt x="8" y="1324"/>
                  </a:cubicBezTo>
                  <a:cubicBezTo>
                    <a:pt x="0" y="1654"/>
                    <a:pt x="182" y="2014"/>
                    <a:pt x="436" y="2445"/>
                  </a:cubicBezTo>
                  <a:cubicBezTo>
                    <a:pt x="690" y="2877"/>
                    <a:pt x="556" y="2925"/>
                    <a:pt x="635" y="3117"/>
                  </a:cubicBezTo>
                  <a:cubicBezTo>
                    <a:pt x="690" y="3252"/>
                    <a:pt x="756" y="3311"/>
                    <a:pt x="756" y="3311"/>
                  </a:cubicBezTo>
                  <a:lnTo>
                    <a:pt x="1845" y="3319"/>
                  </a:lnTo>
                  <a:close/>
                </a:path>
              </a:pathLst>
            </a:custGeom>
            <a:gradFill flip="none" rotWithShape="1">
              <a:gsLst>
                <a:gs pos="37000">
                  <a:srgbClr val="FFFFFF">
                    <a:alpha val="0"/>
                  </a:srgbClr>
                </a:gs>
                <a:gs pos="97000">
                  <a:srgbClr val="000000">
                    <a:alpha val="42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978A2C64-455C-C4D6-49F3-7D36B0C3E9CB}"/>
                </a:ext>
              </a:extLst>
            </p:cNvPr>
            <p:cNvSpPr>
              <a:spLocks/>
            </p:cNvSpPr>
            <p:nvPr/>
          </p:nvSpPr>
          <p:spPr bwMode="gray">
            <a:xfrm>
              <a:off x="8254557" y="4312809"/>
              <a:ext cx="1422844" cy="1631551"/>
            </a:xfrm>
            <a:custGeom>
              <a:avLst/>
              <a:gdLst/>
              <a:ahLst/>
              <a:cxnLst>
                <a:cxn ang="0">
                  <a:pos x="1838" y="3314"/>
                </a:cxn>
                <a:cxn ang="0">
                  <a:pos x="1914" y="3299"/>
                </a:cxn>
                <a:cxn ang="0">
                  <a:pos x="2043" y="3116"/>
                </a:cxn>
                <a:cxn ang="0">
                  <a:pos x="2141" y="2579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271" y="412"/>
                </a:cxn>
                <a:cxn ang="0">
                  <a:pos x="1385" y="0"/>
                </a:cxn>
                <a:cxn ang="0">
                  <a:pos x="1" y="1317"/>
                </a:cxn>
                <a:cxn ang="0">
                  <a:pos x="429" y="2440"/>
                </a:cxn>
                <a:cxn ang="0">
                  <a:pos x="599" y="2986"/>
                </a:cxn>
                <a:cxn ang="0">
                  <a:pos x="749" y="3306"/>
                </a:cxn>
                <a:cxn ang="0">
                  <a:pos x="1839" y="3314"/>
                </a:cxn>
                <a:cxn ang="0">
                  <a:pos x="1838" y="3314"/>
                </a:cxn>
                <a:cxn ang="0">
                  <a:pos x="1839" y="3311"/>
                </a:cxn>
                <a:cxn ang="0">
                  <a:pos x="750" y="3305"/>
                </a:cxn>
                <a:cxn ang="0">
                  <a:pos x="751" y="3303"/>
                </a:cxn>
                <a:cxn ang="0">
                  <a:pos x="602" y="2986"/>
                </a:cxn>
                <a:cxn ang="0">
                  <a:pos x="431" y="2439"/>
                </a:cxn>
                <a:cxn ang="0">
                  <a:pos x="3" y="1318"/>
                </a:cxn>
                <a:cxn ang="0">
                  <a:pos x="1385" y="3"/>
                </a:cxn>
                <a:cxn ang="0">
                  <a:pos x="2269" y="414"/>
                </a:cxn>
                <a:cxn ang="0">
                  <a:pos x="2638" y="1254"/>
                </a:cxn>
                <a:cxn ang="0">
                  <a:pos x="2637" y="1254"/>
                </a:cxn>
                <a:cxn ang="0">
                  <a:pos x="2138" y="2578"/>
                </a:cxn>
                <a:cxn ang="0">
                  <a:pos x="2040" y="3115"/>
                </a:cxn>
                <a:cxn ang="0">
                  <a:pos x="1912" y="3296"/>
                </a:cxn>
                <a:cxn ang="0">
                  <a:pos x="1844" y="3313"/>
                </a:cxn>
                <a:cxn ang="0">
                  <a:pos x="1840" y="3311"/>
                </a:cxn>
                <a:cxn ang="0">
                  <a:pos x="1840" y="3311"/>
                </a:cxn>
                <a:cxn ang="0">
                  <a:pos x="1839" y="3311"/>
                </a:cxn>
              </a:cxnLst>
              <a:rect l="0" t="0" r="r" b="b"/>
              <a:pathLst>
                <a:path w="2640" h="3317">
                  <a:moveTo>
                    <a:pt x="1839" y="3313"/>
                  </a:moveTo>
                  <a:cubicBezTo>
                    <a:pt x="1838" y="3314"/>
                    <a:pt x="1838" y="3314"/>
                    <a:pt x="1838" y="3314"/>
                  </a:cubicBezTo>
                  <a:cubicBezTo>
                    <a:pt x="1838" y="3314"/>
                    <a:pt x="1845" y="3317"/>
                    <a:pt x="1856" y="3317"/>
                  </a:cubicBezTo>
                  <a:cubicBezTo>
                    <a:pt x="1869" y="3317"/>
                    <a:pt x="1888" y="3313"/>
                    <a:pt x="1914" y="3299"/>
                  </a:cubicBezTo>
                  <a:cubicBezTo>
                    <a:pt x="1945" y="3280"/>
                    <a:pt x="1980" y="3233"/>
                    <a:pt x="2008" y="3185"/>
                  </a:cubicBezTo>
                  <a:cubicBezTo>
                    <a:pt x="2022" y="3161"/>
                    <a:pt x="2034" y="3137"/>
                    <a:pt x="2043" y="3116"/>
                  </a:cubicBezTo>
                  <a:cubicBezTo>
                    <a:pt x="2052" y="3095"/>
                    <a:pt x="2057" y="3077"/>
                    <a:pt x="2058" y="3066"/>
                  </a:cubicBezTo>
                  <a:cubicBezTo>
                    <a:pt x="2066" y="2885"/>
                    <a:pt x="2090" y="2701"/>
                    <a:pt x="2141" y="2579"/>
                  </a:cubicBezTo>
                  <a:cubicBezTo>
                    <a:pt x="2198" y="2440"/>
                    <a:pt x="2322" y="2266"/>
                    <a:pt x="2433" y="2048"/>
                  </a:cubicBezTo>
                  <a:cubicBezTo>
                    <a:pt x="2543" y="1830"/>
                    <a:pt x="2640" y="1568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965"/>
                    <a:pt x="2497" y="653"/>
                    <a:pt x="2271" y="412"/>
                  </a:cubicBezTo>
                  <a:cubicBezTo>
                    <a:pt x="2044" y="172"/>
                    <a:pt x="1735" y="3"/>
                    <a:pt x="1400" y="0"/>
                  </a:cubicBezTo>
                  <a:cubicBezTo>
                    <a:pt x="1395" y="0"/>
                    <a:pt x="1390" y="0"/>
                    <a:pt x="1385" y="0"/>
                  </a:cubicBezTo>
                  <a:cubicBezTo>
                    <a:pt x="848" y="0"/>
                    <a:pt x="504" y="222"/>
                    <a:pt x="294" y="497"/>
                  </a:cubicBezTo>
                  <a:cubicBezTo>
                    <a:pt x="83" y="773"/>
                    <a:pt x="6" y="1102"/>
                    <a:pt x="1" y="1317"/>
                  </a:cubicBezTo>
                  <a:cubicBezTo>
                    <a:pt x="0" y="1324"/>
                    <a:pt x="0" y="1331"/>
                    <a:pt x="0" y="1338"/>
                  </a:cubicBezTo>
                  <a:cubicBezTo>
                    <a:pt x="0" y="1663"/>
                    <a:pt x="180" y="2018"/>
                    <a:pt x="429" y="2440"/>
                  </a:cubicBezTo>
                  <a:cubicBezTo>
                    <a:pt x="556" y="2656"/>
                    <a:pt x="586" y="2775"/>
                    <a:pt x="594" y="2865"/>
                  </a:cubicBezTo>
                  <a:cubicBezTo>
                    <a:pt x="598" y="2910"/>
                    <a:pt x="596" y="2948"/>
                    <a:pt x="599" y="2986"/>
                  </a:cubicBezTo>
                  <a:cubicBezTo>
                    <a:pt x="601" y="3024"/>
                    <a:pt x="608" y="3064"/>
                    <a:pt x="627" y="3112"/>
                  </a:cubicBezTo>
                  <a:cubicBezTo>
                    <a:pt x="683" y="3247"/>
                    <a:pt x="749" y="3306"/>
                    <a:pt x="749" y="3306"/>
                  </a:cubicBezTo>
                  <a:cubicBezTo>
                    <a:pt x="750" y="3306"/>
                    <a:pt x="750" y="3306"/>
                    <a:pt x="750" y="3306"/>
                  </a:cubicBezTo>
                  <a:cubicBezTo>
                    <a:pt x="1839" y="3314"/>
                    <a:pt x="1839" y="3314"/>
                    <a:pt x="1839" y="3314"/>
                  </a:cubicBezTo>
                  <a:cubicBezTo>
                    <a:pt x="1839" y="3313"/>
                    <a:pt x="1839" y="3313"/>
                    <a:pt x="1839" y="3313"/>
                  </a:cubicBezTo>
                  <a:cubicBezTo>
                    <a:pt x="1838" y="3314"/>
                    <a:pt x="1838" y="3314"/>
                    <a:pt x="1838" y="3314"/>
                  </a:cubicBezTo>
                  <a:cubicBezTo>
                    <a:pt x="1839" y="3313"/>
                    <a:pt x="1839" y="3313"/>
                    <a:pt x="1839" y="3313"/>
                  </a:cubicBezTo>
                  <a:cubicBezTo>
                    <a:pt x="1839" y="3311"/>
                    <a:pt x="1839" y="3311"/>
                    <a:pt x="1839" y="3311"/>
                  </a:cubicBezTo>
                  <a:cubicBezTo>
                    <a:pt x="750" y="3303"/>
                    <a:pt x="750" y="3303"/>
                    <a:pt x="750" y="3303"/>
                  </a:cubicBezTo>
                  <a:cubicBezTo>
                    <a:pt x="750" y="3305"/>
                    <a:pt x="750" y="3305"/>
                    <a:pt x="750" y="3305"/>
                  </a:cubicBezTo>
                  <a:cubicBezTo>
                    <a:pt x="751" y="3304"/>
                    <a:pt x="751" y="3304"/>
                    <a:pt x="751" y="3304"/>
                  </a:cubicBezTo>
                  <a:cubicBezTo>
                    <a:pt x="751" y="3304"/>
                    <a:pt x="751" y="3304"/>
                    <a:pt x="751" y="3303"/>
                  </a:cubicBezTo>
                  <a:cubicBezTo>
                    <a:pt x="743" y="3296"/>
                    <a:pt x="682" y="3237"/>
                    <a:pt x="630" y="3111"/>
                  </a:cubicBezTo>
                  <a:cubicBezTo>
                    <a:pt x="611" y="3063"/>
                    <a:pt x="604" y="3024"/>
                    <a:pt x="602" y="2986"/>
                  </a:cubicBezTo>
                  <a:cubicBezTo>
                    <a:pt x="598" y="2929"/>
                    <a:pt x="603" y="2873"/>
                    <a:pt x="585" y="2791"/>
                  </a:cubicBezTo>
                  <a:cubicBezTo>
                    <a:pt x="567" y="2709"/>
                    <a:pt x="527" y="2600"/>
                    <a:pt x="431" y="2439"/>
                  </a:cubicBezTo>
                  <a:cubicBezTo>
                    <a:pt x="183" y="2017"/>
                    <a:pt x="3" y="1662"/>
                    <a:pt x="3" y="1338"/>
                  </a:cubicBezTo>
                  <a:cubicBezTo>
                    <a:pt x="3" y="1331"/>
                    <a:pt x="3" y="1324"/>
                    <a:pt x="3" y="1318"/>
                  </a:cubicBezTo>
                  <a:cubicBezTo>
                    <a:pt x="9" y="1103"/>
                    <a:pt x="86" y="774"/>
                    <a:pt x="296" y="499"/>
                  </a:cubicBezTo>
                  <a:cubicBezTo>
                    <a:pt x="506" y="224"/>
                    <a:pt x="849" y="3"/>
                    <a:pt x="1385" y="3"/>
                  </a:cubicBezTo>
                  <a:cubicBezTo>
                    <a:pt x="1390" y="3"/>
                    <a:pt x="1395" y="3"/>
                    <a:pt x="1400" y="3"/>
                  </a:cubicBezTo>
                  <a:cubicBezTo>
                    <a:pt x="1734" y="6"/>
                    <a:pt x="2043" y="174"/>
                    <a:pt x="2269" y="414"/>
                  </a:cubicBezTo>
                  <a:cubicBezTo>
                    <a:pt x="2494" y="654"/>
                    <a:pt x="2637" y="966"/>
                    <a:pt x="2637" y="1254"/>
                  </a:cubicBezTo>
                  <a:cubicBezTo>
                    <a:pt x="2638" y="1254"/>
                    <a:pt x="2638" y="1254"/>
                    <a:pt x="2638" y="1254"/>
                  </a:cubicBezTo>
                  <a:cubicBezTo>
                    <a:pt x="2637" y="1254"/>
                    <a:pt x="2637" y="1254"/>
                    <a:pt x="2637" y="1254"/>
                  </a:cubicBezTo>
                  <a:cubicBezTo>
                    <a:pt x="2637" y="1254"/>
                    <a:pt x="2637" y="1254"/>
                    <a:pt x="2637" y="1254"/>
                  </a:cubicBezTo>
                  <a:cubicBezTo>
                    <a:pt x="2637" y="1568"/>
                    <a:pt x="2541" y="1829"/>
                    <a:pt x="2430" y="2046"/>
                  </a:cubicBezTo>
                  <a:cubicBezTo>
                    <a:pt x="2320" y="2264"/>
                    <a:pt x="2195" y="2438"/>
                    <a:pt x="2138" y="2578"/>
                  </a:cubicBezTo>
                  <a:cubicBezTo>
                    <a:pt x="2088" y="2700"/>
                    <a:pt x="2063" y="2885"/>
                    <a:pt x="2055" y="3066"/>
                  </a:cubicBezTo>
                  <a:cubicBezTo>
                    <a:pt x="2054" y="3077"/>
                    <a:pt x="2049" y="3094"/>
                    <a:pt x="2040" y="3115"/>
                  </a:cubicBezTo>
                  <a:cubicBezTo>
                    <a:pt x="2027" y="3146"/>
                    <a:pt x="2007" y="3184"/>
                    <a:pt x="1984" y="3219"/>
                  </a:cubicBezTo>
                  <a:cubicBezTo>
                    <a:pt x="1960" y="3253"/>
                    <a:pt x="1935" y="3282"/>
                    <a:pt x="1912" y="3296"/>
                  </a:cubicBezTo>
                  <a:cubicBezTo>
                    <a:pt x="1887" y="3311"/>
                    <a:pt x="1869" y="3314"/>
                    <a:pt x="1856" y="3314"/>
                  </a:cubicBezTo>
                  <a:cubicBezTo>
                    <a:pt x="1851" y="3314"/>
                    <a:pt x="1847" y="3313"/>
                    <a:pt x="1844" y="3313"/>
                  </a:cubicBezTo>
                  <a:cubicBezTo>
                    <a:pt x="1842" y="3312"/>
                    <a:pt x="1841" y="3312"/>
                    <a:pt x="1841" y="3312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39" y="3311"/>
                    <a:pt x="1839" y="3311"/>
                    <a:pt x="1839" y="3311"/>
                  </a:cubicBezTo>
                  <a:cubicBezTo>
                    <a:pt x="1839" y="3311"/>
                    <a:pt x="1839" y="3311"/>
                    <a:pt x="1839" y="3311"/>
                  </a:cubicBezTo>
                  <a:lnTo>
                    <a:pt x="1839" y="3313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EC614CE-B16D-C24D-C723-EEA02A18D540}"/>
                </a:ext>
              </a:extLst>
            </p:cNvPr>
            <p:cNvSpPr>
              <a:spLocks/>
            </p:cNvSpPr>
            <p:nvPr/>
          </p:nvSpPr>
          <p:spPr bwMode="gray">
            <a:xfrm>
              <a:off x="8979897" y="5946858"/>
              <a:ext cx="197820" cy="112241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269" y="22"/>
                </a:cxn>
                <a:cxn ang="0">
                  <a:pos x="359" y="32"/>
                </a:cxn>
                <a:cxn ang="0">
                  <a:pos x="345" y="81"/>
                </a:cxn>
                <a:cxn ang="0">
                  <a:pos x="362" y="171"/>
                </a:cxn>
                <a:cxn ang="0">
                  <a:pos x="128" y="226"/>
                </a:cxn>
                <a:cxn ang="0">
                  <a:pos x="71" y="201"/>
                </a:cxn>
                <a:cxn ang="0">
                  <a:pos x="141" y="133"/>
                </a:cxn>
                <a:cxn ang="0">
                  <a:pos x="111" y="87"/>
                </a:cxn>
                <a:cxn ang="0">
                  <a:pos x="128" y="62"/>
                </a:cxn>
                <a:cxn ang="0">
                  <a:pos x="5" y="27"/>
                </a:cxn>
              </a:cxnLst>
              <a:rect l="0" t="0" r="r" b="b"/>
              <a:pathLst>
                <a:path w="367" h="228">
                  <a:moveTo>
                    <a:pt x="5" y="27"/>
                  </a:moveTo>
                  <a:cubicBezTo>
                    <a:pt x="81" y="27"/>
                    <a:pt x="207" y="0"/>
                    <a:pt x="269" y="22"/>
                  </a:cubicBezTo>
                  <a:cubicBezTo>
                    <a:pt x="332" y="43"/>
                    <a:pt x="351" y="16"/>
                    <a:pt x="359" y="32"/>
                  </a:cubicBezTo>
                  <a:cubicBezTo>
                    <a:pt x="367" y="49"/>
                    <a:pt x="356" y="76"/>
                    <a:pt x="345" y="81"/>
                  </a:cubicBezTo>
                  <a:cubicBezTo>
                    <a:pt x="335" y="87"/>
                    <a:pt x="365" y="136"/>
                    <a:pt x="362" y="171"/>
                  </a:cubicBezTo>
                  <a:cubicBezTo>
                    <a:pt x="359" y="207"/>
                    <a:pt x="234" y="228"/>
                    <a:pt x="128" y="226"/>
                  </a:cubicBezTo>
                  <a:cubicBezTo>
                    <a:pt x="22" y="223"/>
                    <a:pt x="0" y="220"/>
                    <a:pt x="71" y="201"/>
                  </a:cubicBezTo>
                  <a:cubicBezTo>
                    <a:pt x="141" y="182"/>
                    <a:pt x="144" y="166"/>
                    <a:pt x="141" y="133"/>
                  </a:cubicBezTo>
                  <a:cubicBezTo>
                    <a:pt x="139" y="100"/>
                    <a:pt x="109" y="98"/>
                    <a:pt x="111" y="87"/>
                  </a:cubicBezTo>
                  <a:cubicBezTo>
                    <a:pt x="114" y="76"/>
                    <a:pt x="147" y="90"/>
                    <a:pt x="128" y="62"/>
                  </a:cubicBezTo>
                  <a:cubicBezTo>
                    <a:pt x="109" y="35"/>
                    <a:pt x="11" y="27"/>
                    <a:pt x="5" y="27"/>
                  </a:cubicBezTo>
                  <a:close/>
                </a:path>
              </a:pathLst>
            </a:custGeom>
            <a:solidFill>
              <a:srgbClr val="F3F0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261255B1-3FA5-0284-CFF5-A47B601D0D7A}"/>
                </a:ext>
              </a:extLst>
            </p:cNvPr>
            <p:cNvSpPr>
              <a:spLocks/>
            </p:cNvSpPr>
            <p:nvPr/>
          </p:nvSpPr>
          <p:spPr bwMode="gray">
            <a:xfrm>
              <a:off x="9256890" y="6051602"/>
              <a:ext cx="5476" cy="25197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6" y="4"/>
                </a:cxn>
                <a:cxn ang="0">
                  <a:pos x="6" y="50"/>
                </a:cxn>
                <a:cxn ang="0">
                  <a:pos x="10" y="51"/>
                </a:cxn>
                <a:cxn ang="0">
                  <a:pos x="8" y="0"/>
                </a:cxn>
              </a:cxnLst>
              <a:rect l="0" t="0" r="r" b="b"/>
              <a:pathLst>
                <a:path w="10" h="51">
                  <a:moveTo>
                    <a:pt x="8" y="0"/>
                  </a:moveTo>
                  <a:cubicBezTo>
                    <a:pt x="7" y="1"/>
                    <a:pt x="7" y="3"/>
                    <a:pt x="6" y="4"/>
                  </a:cubicBezTo>
                  <a:cubicBezTo>
                    <a:pt x="0" y="26"/>
                    <a:pt x="4" y="44"/>
                    <a:pt x="6" y="50"/>
                  </a:cubicBezTo>
                  <a:cubicBezTo>
                    <a:pt x="9" y="51"/>
                    <a:pt x="10" y="51"/>
                    <a:pt x="10" y="5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F8F6F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3DB06B9A-FC2B-7325-7825-7621BB9F018E}"/>
                </a:ext>
              </a:extLst>
            </p:cNvPr>
            <p:cNvSpPr>
              <a:spLocks/>
            </p:cNvSpPr>
            <p:nvPr/>
          </p:nvSpPr>
          <p:spPr bwMode="gray">
            <a:xfrm>
              <a:off x="9228370" y="6047645"/>
              <a:ext cx="33997" cy="28529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30" y="13"/>
                </a:cxn>
                <a:cxn ang="0">
                  <a:pos x="59" y="58"/>
                </a:cxn>
                <a:cxn ang="0">
                  <a:pos x="59" y="12"/>
                </a:cxn>
                <a:cxn ang="0">
                  <a:pos x="61" y="8"/>
                </a:cxn>
                <a:cxn ang="0">
                  <a:pos x="61" y="8"/>
                </a:cxn>
                <a:cxn ang="0">
                  <a:pos x="56" y="0"/>
                </a:cxn>
              </a:cxnLst>
              <a:rect l="0" t="0" r="r" b="b"/>
              <a:pathLst>
                <a:path w="63" h="58">
                  <a:moveTo>
                    <a:pt x="56" y="0"/>
                  </a:moveTo>
                  <a:cubicBezTo>
                    <a:pt x="52" y="0"/>
                    <a:pt x="44" y="3"/>
                    <a:pt x="30" y="13"/>
                  </a:cubicBezTo>
                  <a:cubicBezTo>
                    <a:pt x="0" y="34"/>
                    <a:pt x="46" y="53"/>
                    <a:pt x="59" y="58"/>
                  </a:cubicBezTo>
                  <a:cubicBezTo>
                    <a:pt x="57" y="52"/>
                    <a:pt x="53" y="34"/>
                    <a:pt x="59" y="12"/>
                  </a:cubicBezTo>
                  <a:cubicBezTo>
                    <a:pt x="60" y="11"/>
                    <a:pt x="60" y="9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3" y="0"/>
                    <a:pt x="56" y="0"/>
                  </a:cubicBezTo>
                </a:path>
              </a:pathLst>
            </a:custGeom>
            <a:solidFill>
              <a:srgbClr val="98969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0430A524-2B3E-15B6-6366-ECF440B6C271}"/>
                </a:ext>
              </a:extLst>
            </p:cNvPr>
            <p:cNvSpPr>
              <a:spLocks/>
            </p:cNvSpPr>
            <p:nvPr/>
          </p:nvSpPr>
          <p:spPr bwMode="gray">
            <a:xfrm>
              <a:off x="8684649" y="6049727"/>
              <a:ext cx="561061" cy="29987"/>
            </a:xfrm>
            <a:custGeom>
              <a:avLst/>
              <a:gdLst/>
              <a:ahLst/>
              <a:cxnLst>
                <a:cxn ang="0">
                  <a:pos x="0" y="35"/>
                </a:cxn>
                <a:cxn ang="0">
                  <a:pos x="561" y="9"/>
                </a:cxn>
                <a:cxn ang="0">
                  <a:pos x="1041" y="6"/>
                </a:cxn>
                <a:cxn ang="0">
                  <a:pos x="577" y="61"/>
                </a:cxn>
                <a:cxn ang="0">
                  <a:pos x="0" y="35"/>
                </a:cxn>
              </a:cxnLst>
              <a:rect l="0" t="0" r="r" b="b"/>
              <a:pathLst>
                <a:path w="1041" h="61">
                  <a:moveTo>
                    <a:pt x="0" y="35"/>
                  </a:moveTo>
                  <a:cubicBezTo>
                    <a:pt x="0" y="35"/>
                    <a:pt x="441" y="19"/>
                    <a:pt x="561" y="9"/>
                  </a:cubicBezTo>
                  <a:cubicBezTo>
                    <a:pt x="681" y="0"/>
                    <a:pt x="1041" y="6"/>
                    <a:pt x="1041" y="6"/>
                  </a:cubicBezTo>
                  <a:cubicBezTo>
                    <a:pt x="1041" y="6"/>
                    <a:pt x="736" y="61"/>
                    <a:pt x="577" y="61"/>
                  </a:cubicBezTo>
                  <a:cubicBezTo>
                    <a:pt x="419" y="61"/>
                    <a:pt x="0" y="39"/>
                    <a:pt x="0" y="35"/>
                  </a:cubicBezTo>
                  <a:close/>
                </a:path>
              </a:pathLst>
            </a:custGeom>
            <a:solidFill>
              <a:srgbClr val="5B5A5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8" name="Freeform 30">
              <a:extLst>
                <a:ext uri="{FF2B5EF4-FFF2-40B4-BE49-F238E27FC236}">
                  <a16:creationId xmlns:a16="http://schemas.microsoft.com/office/drawing/2014/main" id="{82A4FC4F-A261-7F32-18D5-27A141333072}"/>
                </a:ext>
              </a:extLst>
            </p:cNvPr>
            <p:cNvSpPr>
              <a:spLocks/>
            </p:cNvSpPr>
            <p:nvPr/>
          </p:nvSpPr>
          <p:spPr bwMode="gray">
            <a:xfrm>
              <a:off x="8677576" y="5962684"/>
              <a:ext cx="590038" cy="18533"/>
            </a:xfrm>
            <a:custGeom>
              <a:avLst/>
              <a:gdLst/>
              <a:ahLst/>
              <a:cxnLst>
                <a:cxn ang="0">
                  <a:pos x="1" y="33"/>
                </a:cxn>
                <a:cxn ang="0">
                  <a:pos x="12" y="33"/>
                </a:cxn>
                <a:cxn ang="0">
                  <a:pos x="427" y="24"/>
                </a:cxn>
                <a:cxn ang="0">
                  <a:pos x="503" y="25"/>
                </a:cxn>
                <a:cxn ang="0">
                  <a:pos x="1094" y="38"/>
                </a:cxn>
                <a:cxn ang="0">
                  <a:pos x="1095" y="14"/>
                </a:cxn>
                <a:cxn ang="0">
                  <a:pos x="1075" y="13"/>
                </a:cxn>
                <a:cxn ang="0">
                  <a:pos x="504" y="1"/>
                </a:cxn>
                <a:cxn ang="0">
                  <a:pos x="427" y="0"/>
                </a:cxn>
                <a:cxn ang="0">
                  <a:pos x="0" y="9"/>
                </a:cxn>
                <a:cxn ang="0">
                  <a:pos x="1" y="33"/>
                </a:cxn>
              </a:cxnLst>
              <a:rect l="0" t="0" r="r" b="b"/>
              <a:pathLst>
                <a:path w="1095" h="38">
                  <a:moveTo>
                    <a:pt x="1" y="33"/>
                  </a:moveTo>
                  <a:cubicBezTo>
                    <a:pt x="1" y="33"/>
                    <a:pt x="5" y="33"/>
                    <a:pt x="12" y="33"/>
                  </a:cubicBezTo>
                  <a:cubicBezTo>
                    <a:pt x="64" y="31"/>
                    <a:pt x="279" y="24"/>
                    <a:pt x="427" y="24"/>
                  </a:cubicBezTo>
                  <a:cubicBezTo>
                    <a:pt x="456" y="24"/>
                    <a:pt x="482" y="24"/>
                    <a:pt x="503" y="25"/>
                  </a:cubicBezTo>
                  <a:cubicBezTo>
                    <a:pt x="657" y="29"/>
                    <a:pt x="1094" y="38"/>
                    <a:pt x="1094" y="38"/>
                  </a:cubicBezTo>
                  <a:cubicBezTo>
                    <a:pt x="1095" y="14"/>
                    <a:pt x="1095" y="14"/>
                    <a:pt x="1095" y="14"/>
                  </a:cubicBezTo>
                  <a:cubicBezTo>
                    <a:pt x="1095" y="14"/>
                    <a:pt x="1088" y="14"/>
                    <a:pt x="1075" y="13"/>
                  </a:cubicBezTo>
                  <a:cubicBezTo>
                    <a:pt x="990" y="12"/>
                    <a:pt x="638" y="4"/>
                    <a:pt x="504" y="1"/>
                  </a:cubicBezTo>
                  <a:cubicBezTo>
                    <a:pt x="482" y="0"/>
                    <a:pt x="456" y="0"/>
                    <a:pt x="427" y="0"/>
                  </a:cubicBezTo>
                  <a:cubicBezTo>
                    <a:pt x="257" y="0"/>
                    <a:pt x="0" y="9"/>
                    <a:pt x="0" y="9"/>
                  </a:cubicBezTo>
                  <a:lnTo>
                    <a:pt x="1" y="33"/>
                  </a:lnTo>
                  <a:close/>
                </a:path>
              </a:pathLst>
            </a:custGeom>
            <a:solidFill>
              <a:srgbClr val="4B4B4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49" name="Freeform 31">
              <a:extLst>
                <a:ext uri="{FF2B5EF4-FFF2-40B4-BE49-F238E27FC236}">
                  <a16:creationId xmlns:a16="http://schemas.microsoft.com/office/drawing/2014/main" id="{9CFB0F1A-D066-82C9-F1B2-D30A7C80C334}"/>
                </a:ext>
              </a:extLst>
            </p:cNvPr>
            <p:cNvSpPr>
              <a:spLocks/>
            </p:cNvSpPr>
            <p:nvPr/>
          </p:nvSpPr>
          <p:spPr bwMode="gray">
            <a:xfrm>
              <a:off x="8833415" y="5223854"/>
              <a:ext cx="279503" cy="411063"/>
            </a:xfrm>
            <a:custGeom>
              <a:avLst/>
              <a:gdLst/>
              <a:ahLst/>
              <a:cxnLst>
                <a:cxn ang="0">
                  <a:pos x="174" y="23"/>
                </a:cxn>
                <a:cxn ang="0">
                  <a:pos x="173" y="381"/>
                </a:cxn>
                <a:cxn ang="0">
                  <a:pos x="173" y="410"/>
                </a:cxn>
                <a:cxn ang="0">
                  <a:pos x="47" y="480"/>
                </a:cxn>
                <a:cxn ang="0">
                  <a:pos x="2" y="575"/>
                </a:cxn>
                <a:cxn ang="0">
                  <a:pos x="28" y="831"/>
                </a:cxn>
                <a:cxn ang="0">
                  <a:pos x="27" y="836"/>
                </a:cxn>
                <a:cxn ang="0">
                  <a:pos x="56" y="802"/>
                </a:cxn>
                <a:cxn ang="0">
                  <a:pos x="67" y="673"/>
                </a:cxn>
                <a:cxn ang="0">
                  <a:pos x="86" y="519"/>
                </a:cxn>
                <a:cxn ang="0">
                  <a:pos x="249" y="485"/>
                </a:cxn>
                <a:cxn ang="0">
                  <a:pos x="436" y="587"/>
                </a:cxn>
                <a:cxn ang="0">
                  <a:pos x="452" y="791"/>
                </a:cxn>
                <a:cxn ang="0">
                  <a:pos x="496" y="826"/>
                </a:cxn>
                <a:cxn ang="0">
                  <a:pos x="487" y="771"/>
                </a:cxn>
                <a:cxn ang="0">
                  <a:pos x="498" y="482"/>
                </a:cxn>
                <a:cxn ang="0">
                  <a:pos x="376" y="464"/>
                </a:cxn>
                <a:cxn ang="0">
                  <a:pos x="339" y="414"/>
                </a:cxn>
                <a:cxn ang="0">
                  <a:pos x="323" y="1"/>
                </a:cxn>
                <a:cxn ang="0">
                  <a:pos x="253" y="404"/>
                </a:cxn>
                <a:cxn ang="0">
                  <a:pos x="174" y="23"/>
                </a:cxn>
              </a:cxnLst>
              <a:rect l="0" t="0" r="r" b="b"/>
              <a:pathLst>
                <a:path w="519" h="836">
                  <a:moveTo>
                    <a:pt x="174" y="23"/>
                  </a:moveTo>
                  <a:cubicBezTo>
                    <a:pt x="171" y="23"/>
                    <a:pt x="176" y="381"/>
                    <a:pt x="173" y="381"/>
                  </a:cubicBezTo>
                  <a:cubicBezTo>
                    <a:pt x="173" y="388"/>
                    <a:pt x="173" y="406"/>
                    <a:pt x="173" y="410"/>
                  </a:cubicBezTo>
                  <a:cubicBezTo>
                    <a:pt x="173" y="462"/>
                    <a:pt x="65" y="486"/>
                    <a:pt x="47" y="480"/>
                  </a:cubicBezTo>
                  <a:cubicBezTo>
                    <a:pt x="6" y="466"/>
                    <a:pt x="4" y="526"/>
                    <a:pt x="2" y="575"/>
                  </a:cubicBezTo>
                  <a:cubicBezTo>
                    <a:pt x="0" y="644"/>
                    <a:pt x="37" y="804"/>
                    <a:pt x="28" y="831"/>
                  </a:cubicBezTo>
                  <a:cubicBezTo>
                    <a:pt x="28" y="833"/>
                    <a:pt x="27" y="834"/>
                    <a:pt x="27" y="836"/>
                  </a:cubicBezTo>
                  <a:cubicBezTo>
                    <a:pt x="37" y="829"/>
                    <a:pt x="47" y="818"/>
                    <a:pt x="56" y="802"/>
                  </a:cubicBezTo>
                  <a:cubicBezTo>
                    <a:pt x="89" y="739"/>
                    <a:pt x="97" y="750"/>
                    <a:pt x="67" y="673"/>
                  </a:cubicBezTo>
                  <a:cubicBezTo>
                    <a:pt x="37" y="596"/>
                    <a:pt x="9" y="535"/>
                    <a:pt x="86" y="519"/>
                  </a:cubicBezTo>
                  <a:cubicBezTo>
                    <a:pt x="163" y="502"/>
                    <a:pt x="172" y="469"/>
                    <a:pt x="249" y="485"/>
                  </a:cubicBezTo>
                  <a:cubicBezTo>
                    <a:pt x="326" y="502"/>
                    <a:pt x="417" y="494"/>
                    <a:pt x="436" y="587"/>
                  </a:cubicBezTo>
                  <a:cubicBezTo>
                    <a:pt x="455" y="681"/>
                    <a:pt x="425" y="742"/>
                    <a:pt x="452" y="791"/>
                  </a:cubicBezTo>
                  <a:cubicBezTo>
                    <a:pt x="463" y="809"/>
                    <a:pt x="485" y="812"/>
                    <a:pt x="496" y="826"/>
                  </a:cubicBezTo>
                  <a:cubicBezTo>
                    <a:pt x="492" y="806"/>
                    <a:pt x="489" y="788"/>
                    <a:pt x="487" y="771"/>
                  </a:cubicBezTo>
                  <a:cubicBezTo>
                    <a:pt x="481" y="690"/>
                    <a:pt x="519" y="511"/>
                    <a:pt x="498" y="482"/>
                  </a:cubicBezTo>
                  <a:cubicBezTo>
                    <a:pt x="477" y="453"/>
                    <a:pt x="445" y="489"/>
                    <a:pt x="376" y="464"/>
                  </a:cubicBezTo>
                  <a:cubicBezTo>
                    <a:pt x="339" y="450"/>
                    <a:pt x="338" y="439"/>
                    <a:pt x="339" y="414"/>
                  </a:cubicBezTo>
                  <a:cubicBezTo>
                    <a:pt x="334" y="413"/>
                    <a:pt x="344" y="0"/>
                    <a:pt x="323" y="1"/>
                  </a:cubicBezTo>
                  <a:cubicBezTo>
                    <a:pt x="271" y="2"/>
                    <a:pt x="293" y="411"/>
                    <a:pt x="253" y="404"/>
                  </a:cubicBezTo>
                  <a:cubicBezTo>
                    <a:pt x="224" y="400"/>
                    <a:pt x="194" y="23"/>
                    <a:pt x="174" y="23"/>
                  </a:cubicBezTo>
                  <a:close/>
                </a:path>
              </a:pathLst>
            </a:custGeom>
            <a:solidFill>
              <a:srgbClr val="96948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0" name="Freeform 32">
              <a:extLst>
                <a:ext uri="{FF2B5EF4-FFF2-40B4-BE49-F238E27FC236}">
                  <a16:creationId xmlns:a16="http://schemas.microsoft.com/office/drawing/2014/main" id="{52BF5779-4FE5-7586-E9D2-2CA7833ADBA6}"/>
                </a:ext>
              </a:extLst>
            </p:cNvPr>
            <p:cNvSpPr>
              <a:spLocks/>
            </p:cNvSpPr>
            <p:nvPr/>
          </p:nvSpPr>
          <p:spPr bwMode="gray">
            <a:xfrm>
              <a:off x="8909849" y="5512471"/>
              <a:ext cx="106782" cy="427931"/>
            </a:xfrm>
            <a:custGeom>
              <a:avLst/>
              <a:gdLst/>
              <a:ahLst/>
              <a:cxnLst>
                <a:cxn ang="0">
                  <a:pos x="94" y="0"/>
                </a:cxn>
                <a:cxn ang="0">
                  <a:pos x="21" y="257"/>
                </a:cxn>
                <a:cxn ang="0">
                  <a:pos x="28" y="868"/>
                </a:cxn>
                <a:cxn ang="0">
                  <a:pos x="186" y="868"/>
                </a:cxn>
                <a:cxn ang="0">
                  <a:pos x="181" y="267"/>
                </a:cxn>
                <a:cxn ang="0">
                  <a:pos x="98" y="0"/>
                </a:cxn>
                <a:cxn ang="0">
                  <a:pos x="94" y="0"/>
                </a:cxn>
              </a:cxnLst>
              <a:rect l="0" t="0" r="r" b="b"/>
              <a:pathLst>
                <a:path w="198" h="870">
                  <a:moveTo>
                    <a:pt x="94" y="0"/>
                  </a:moveTo>
                  <a:cubicBezTo>
                    <a:pt x="0" y="3"/>
                    <a:pt x="29" y="160"/>
                    <a:pt x="21" y="257"/>
                  </a:cubicBezTo>
                  <a:cubicBezTo>
                    <a:pt x="14" y="341"/>
                    <a:pt x="23" y="747"/>
                    <a:pt x="28" y="868"/>
                  </a:cubicBezTo>
                  <a:cubicBezTo>
                    <a:pt x="78" y="870"/>
                    <a:pt x="134" y="870"/>
                    <a:pt x="186" y="868"/>
                  </a:cubicBezTo>
                  <a:cubicBezTo>
                    <a:pt x="186" y="758"/>
                    <a:pt x="183" y="343"/>
                    <a:pt x="181" y="267"/>
                  </a:cubicBezTo>
                  <a:cubicBezTo>
                    <a:pt x="178" y="180"/>
                    <a:pt x="198" y="3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rgbClr val="AFAFAF"/>
                </a:gs>
                <a:gs pos="50000">
                  <a:srgbClr val="FFFFFF"/>
                </a:gs>
                <a:gs pos="100000">
                  <a:srgbClr val="AFAFAF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1" name="Freeform 33">
              <a:extLst>
                <a:ext uri="{FF2B5EF4-FFF2-40B4-BE49-F238E27FC236}">
                  <a16:creationId xmlns:a16="http://schemas.microsoft.com/office/drawing/2014/main" id="{30A5B8EB-83F0-4D4D-0BF0-7F9F2F7944E6}"/>
                </a:ext>
              </a:extLst>
            </p:cNvPr>
            <p:cNvSpPr>
              <a:spLocks/>
            </p:cNvSpPr>
            <p:nvPr/>
          </p:nvSpPr>
          <p:spPr bwMode="gray">
            <a:xfrm>
              <a:off x="8835011" y="5547041"/>
              <a:ext cx="274712" cy="390447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180" y="19"/>
                </a:cxn>
                <a:cxn ang="0">
                  <a:pos x="113" y="79"/>
                </a:cxn>
                <a:cxn ang="0">
                  <a:pos x="31" y="162"/>
                </a:cxn>
                <a:cxn ang="0">
                  <a:pos x="27" y="165"/>
                </a:cxn>
                <a:cxn ang="0">
                  <a:pos x="26" y="171"/>
                </a:cxn>
                <a:cxn ang="0">
                  <a:pos x="26" y="172"/>
                </a:cxn>
                <a:cxn ang="0">
                  <a:pos x="25" y="174"/>
                </a:cxn>
                <a:cxn ang="0">
                  <a:pos x="21" y="188"/>
                </a:cxn>
                <a:cxn ang="0">
                  <a:pos x="20" y="191"/>
                </a:cxn>
                <a:cxn ang="0">
                  <a:pos x="15" y="203"/>
                </a:cxn>
                <a:cxn ang="0">
                  <a:pos x="13" y="208"/>
                </a:cxn>
                <a:cxn ang="0">
                  <a:pos x="12" y="214"/>
                </a:cxn>
                <a:cxn ang="0">
                  <a:pos x="11" y="220"/>
                </a:cxn>
                <a:cxn ang="0">
                  <a:pos x="10" y="227"/>
                </a:cxn>
                <a:cxn ang="0">
                  <a:pos x="9" y="260"/>
                </a:cxn>
                <a:cxn ang="0">
                  <a:pos x="8" y="357"/>
                </a:cxn>
                <a:cxn ang="0">
                  <a:pos x="21" y="778"/>
                </a:cxn>
                <a:cxn ang="0">
                  <a:pos x="22" y="781"/>
                </a:cxn>
                <a:cxn ang="0">
                  <a:pos x="67" y="787"/>
                </a:cxn>
                <a:cxn ang="0">
                  <a:pos x="199" y="176"/>
                </a:cxn>
                <a:cxn ang="0">
                  <a:pos x="334" y="151"/>
                </a:cxn>
                <a:cxn ang="0">
                  <a:pos x="458" y="779"/>
                </a:cxn>
                <a:cxn ang="0">
                  <a:pos x="462" y="794"/>
                </a:cxn>
                <a:cxn ang="0">
                  <a:pos x="508" y="779"/>
                </a:cxn>
                <a:cxn ang="0">
                  <a:pos x="508" y="771"/>
                </a:cxn>
                <a:cxn ang="0">
                  <a:pos x="510" y="754"/>
                </a:cxn>
                <a:cxn ang="0">
                  <a:pos x="503" y="249"/>
                </a:cxn>
                <a:cxn ang="0">
                  <a:pos x="496" y="187"/>
                </a:cxn>
                <a:cxn ang="0">
                  <a:pos x="491" y="159"/>
                </a:cxn>
                <a:cxn ang="0">
                  <a:pos x="491" y="159"/>
                </a:cxn>
                <a:cxn ang="0">
                  <a:pos x="392" y="71"/>
                </a:cxn>
                <a:cxn ang="0">
                  <a:pos x="314" y="41"/>
                </a:cxn>
                <a:cxn ang="0">
                  <a:pos x="214" y="0"/>
                </a:cxn>
              </a:cxnLst>
              <a:rect l="0" t="0" r="r" b="b"/>
              <a:pathLst>
                <a:path w="510" h="794">
                  <a:moveTo>
                    <a:pt x="214" y="0"/>
                  </a:moveTo>
                  <a:cubicBezTo>
                    <a:pt x="201" y="1"/>
                    <a:pt x="190" y="6"/>
                    <a:pt x="180" y="19"/>
                  </a:cubicBezTo>
                  <a:cubicBezTo>
                    <a:pt x="149" y="54"/>
                    <a:pt x="141" y="71"/>
                    <a:pt x="113" y="79"/>
                  </a:cubicBezTo>
                  <a:cubicBezTo>
                    <a:pt x="86" y="87"/>
                    <a:pt x="86" y="115"/>
                    <a:pt x="31" y="162"/>
                  </a:cubicBezTo>
                  <a:cubicBezTo>
                    <a:pt x="29" y="163"/>
                    <a:pt x="28" y="164"/>
                    <a:pt x="27" y="165"/>
                  </a:cubicBezTo>
                  <a:cubicBezTo>
                    <a:pt x="27" y="167"/>
                    <a:pt x="26" y="169"/>
                    <a:pt x="26" y="171"/>
                  </a:cubicBezTo>
                  <a:cubicBezTo>
                    <a:pt x="26" y="171"/>
                    <a:pt x="26" y="172"/>
                    <a:pt x="26" y="172"/>
                  </a:cubicBezTo>
                  <a:cubicBezTo>
                    <a:pt x="26" y="173"/>
                    <a:pt x="26" y="174"/>
                    <a:pt x="25" y="174"/>
                  </a:cubicBezTo>
                  <a:cubicBezTo>
                    <a:pt x="24" y="180"/>
                    <a:pt x="22" y="184"/>
                    <a:pt x="21" y="188"/>
                  </a:cubicBezTo>
                  <a:cubicBezTo>
                    <a:pt x="20" y="189"/>
                    <a:pt x="20" y="190"/>
                    <a:pt x="20" y="191"/>
                  </a:cubicBezTo>
                  <a:cubicBezTo>
                    <a:pt x="18" y="196"/>
                    <a:pt x="16" y="200"/>
                    <a:pt x="15" y="203"/>
                  </a:cubicBezTo>
                  <a:cubicBezTo>
                    <a:pt x="14" y="205"/>
                    <a:pt x="14" y="207"/>
                    <a:pt x="13" y="208"/>
                  </a:cubicBezTo>
                  <a:cubicBezTo>
                    <a:pt x="13" y="210"/>
                    <a:pt x="12" y="212"/>
                    <a:pt x="12" y="214"/>
                  </a:cubicBezTo>
                  <a:cubicBezTo>
                    <a:pt x="11" y="215"/>
                    <a:pt x="11" y="217"/>
                    <a:pt x="11" y="220"/>
                  </a:cubicBezTo>
                  <a:cubicBezTo>
                    <a:pt x="10" y="222"/>
                    <a:pt x="10" y="224"/>
                    <a:pt x="10" y="227"/>
                  </a:cubicBezTo>
                  <a:cubicBezTo>
                    <a:pt x="13" y="225"/>
                    <a:pt x="12" y="237"/>
                    <a:pt x="9" y="260"/>
                  </a:cubicBezTo>
                  <a:cubicBezTo>
                    <a:pt x="8" y="281"/>
                    <a:pt x="8" y="311"/>
                    <a:pt x="8" y="357"/>
                  </a:cubicBezTo>
                  <a:cubicBezTo>
                    <a:pt x="8" y="413"/>
                    <a:pt x="0" y="663"/>
                    <a:pt x="21" y="778"/>
                  </a:cubicBezTo>
                  <a:cubicBezTo>
                    <a:pt x="21" y="779"/>
                    <a:pt x="21" y="780"/>
                    <a:pt x="22" y="781"/>
                  </a:cubicBezTo>
                  <a:cubicBezTo>
                    <a:pt x="34" y="788"/>
                    <a:pt x="49" y="791"/>
                    <a:pt x="67" y="787"/>
                  </a:cubicBezTo>
                  <a:cubicBezTo>
                    <a:pt x="114" y="777"/>
                    <a:pt x="14" y="57"/>
                    <a:pt x="199" y="176"/>
                  </a:cubicBezTo>
                  <a:cubicBezTo>
                    <a:pt x="282" y="229"/>
                    <a:pt x="284" y="154"/>
                    <a:pt x="334" y="151"/>
                  </a:cubicBezTo>
                  <a:cubicBezTo>
                    <a:pt x="466" y="142"/>
                    <a:pt x="444" y="644"/>
                    <a:pt x="458" y="779"/>
                  </a:cubicBezTo>
                  <a:cubicBezTo>
                    <a:pt x="458" y="781"/>
                    <a:pt x="459" y="787"/>
                    <a:pt x="462" y="794"/>
                  </a:cubicBezTo>
                  <a:cubicBezTo>
                    <a:pt x="486" y="790"/>
                    <a:pt x="502" y="785"/>
                    <a:pt x="508" y="779"/>
                  </a:cubicBezTo>
                  <a:cubicBezTo>
                    <a:pt x="508" y="776"/>
                    <a:pt x="508" y="773"/>
                    <a:pt x="508" y="771"/>
                  </a:cubicBezTo>
                  <a:cubicBezTo>
                    <a:pt x="509" y="765"/>
                    <a:pt x="509" y="760"/>
                    <a:pt x="510" y="754"/>
                  </a:cubicBezTo>
                  <a:cubicBezTo>
                    <a:pt x="507" y="661"/>
                    <a:pt x="506" y="300"/>
                    <a:pt x="503" y="249"/>
                  </a:cubicBezTo>
                  <a:cubicBezTo>
                    <a:pt x="502" y="226"/>
                    <a:pt x="499" y="206"/>
                    <a:pt x="496" y="187"/>
                  </a:cubicBezTo>
                  <a:cubicBezTo>
                    <a:pt x="494" y="177"/>
                    <a:pt x="493" y="168"/>
                    <a:pt x="491" y="159"/>
                  </a:cubicBezTo>
                  <a:cubicBezTo>
                    <a:pt x="491" y="159"/>
                    <a:pt x="491" y="159"/>
                    <a:pt x="491" y="159"/>
                  </a:cubicBezTo>
                  <a:cubicBezTo>
                    <a:pt x="405" y="85"/>
                    <a:pt x="452" y="96"/>
                    <a:pt x="392" y="71"/>
                  </a:cubicBezTo>
                  <a:cubicBezTo>
                    <a:pt x="331" y="46"/>
                    <a:pt x="383" y="76"/>
                    <a:pt x="314" y="41"/>
                  </a:cubicBezTo>
                  <a:cubicBezTo>
                    <a:pt x="269" y="17"/>
                    <a:pt x="238" y="0"/>
                    <a:pt x="214" y="0"/>
                  </a:cubicBezTo>
                  <a:close/>
                </a:path>
              </a:pathLst>
            </a:custGeom>
            <a:solidFill>
              <a:srgbClr val="80808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D5AD3D48-017F-11D9-8872-52D762376C37}"/>
                </a:ext>
              </a:extLst>
            </p:cNvPr>
            <p:cNvSpPr>
              <a:spLocks/>
            </p:cNvSpPr>
            <p:nvPr/>
          </p:nvSpPr>
          <p:spPr bwMode="gray">
            <a:xfrm>
              <a:off x="9026900" y="4897543"/>
              <a:ext cx="79630" cy="302571"/>
            </a:xfrm>
            <a:custGeom>
              <a:avLst/>
              <a:gdLst/>
              <a:ahLst/>
              <a:cxnLst>
                <a:cxn ang="0">
                  <a:pos x="4" y="615"/>
                </a:cxn>
                <a:cxn ang="0">
                  <a:pos x="57" y="417"/>
                </a:cxn>
                <a:cxn ang="0">
                  <a:pos x="108" y="261"/>
                </a:cxn>
                <a:cxn ang="0">
                  <a:pos x="133" y="186"/>
                </a:cxn>
                <a:cxn ang="0">
                  <a:pos x="144" y="135"/>
                </a:cxn>
                <a:cxn ang="0">
                  <a:pos x="144" y="131"/>
                </a:cxn>
                <a:cxn ang="0">
                  <a:pos x="133" y="102"/>
                </a:cxn>
                <a:cxn ang="0">
                  <a:pos x="125" y="93"/>
                </a:cxn>
                <a:cxn ang="0">
                  <a:pos x="115" y="90"/>
                </a:cxn>
                <a:cxn ang="0">
                  <a:pos x="104" y="96"/>
                </a:cxn>
                <a:cxn ang="0">
                  <a:pos x="96" y="115"/>
                </a:cxn>
                <a:cxn ang="0">
                  <a:pos x="96" y="124"/>
                </a:cxn>
                <a:cxn ang="0">
                  <a:pos x="106" y="153"/>
                </a:cxn>
                <a:cxn ang="0">
                  <a:pos x="127" y="165"/>
                </a:cxn>
                <a:cxn ang="0">
                  <a:pos x="141" y="158"/>
                </a:cxn>
                <a:cxn ang="0">
                  <a:pos x="147" y="133"/>
                </a:cxn>
                <a:cxn ang="0">
                  <a:pos x="148" y="74"/>
                </a:cxn>
                <a:cxn ang="0">
                  <a:pos x="147" y="0"/>
                </a:cxn>
                <a:cxn ang="0">
                  <a:pos x="143" y="0"/>
                </a:cxn>
                <a:cxn ang="0">
                  <a:pos x="144" y="6"/>
                </a:cxn>
                <a:cxn ang="0">
                  <a:pos x="144" y="74"/>
                </a:cxn>
                <a:cxn ang="0">
                  <a:pos x="143" y="133"/>
                </a:cxn>
                <a:cxn ang="0">
                  <a:pos x="138" y="155"/>
                </a:cxn>
                <a:cxn ang="0">
                  <a:pos x="127" y="161"/>
                </a:cxn>
                <a:cxn ang="0">
                  <a:pos x="109" y="151"/>
                </a:cxn>
                <a:cxn ang="0">
                  <a:pos x="100" y="124"/>
                </a:cxn>
                <a:cxn ang="0">
                  <a:pos x="100" y="116"/>
                </a:cxn>
                <a:cxn ang="0">
                  <a:pos x="107" y="99"/>
                </a:cxn>
                <a:cxn ang="0">
                  <a:pos x="115" y="94"/>
                </a:cxn>
                <a:cxn ang="0">
                  <a:pos x="123" y="96"/>
                </a:cxn>
                <a:cxn ang="0">
                  <a:pos x="140" y="132"/>
                </a:cxn>
                <a:cxn ang="0">
                  <a:pos x="140" y="135"/>
                </a:cxn>
                <a:cxn ang="0">
                  <a:pos x="129" y="185"/>
                </a:cxn>
                <a:cxn ang="0">
                  <a:pos x="53" y="416"/>
                </a:cxn>
                <a:cxn ang="0">
                  <a:pos x="19" y="546"/>
                </a:cxn>
                <a:cxn ang="0">
                  <a:pos x="5" y="595"/>
                </a:cxn>
                <a:cxn ang="0">
                  <a:pos x="0" y="614"/>
                </a:cxn>
                <a:cxn ang="0">
                  <a:pos x="4" y="615"/>
                </a:cxn>
              </a:cxnLst>
              <a:rect l="0" t="0" r="r" b="b"/>
              <a:pathLst>
                <a:path w="148" h="615">
                  <a:moveTo>
                    <a:pt x="4" y="615"/>
                  </a:moveTo>
                  <a:cubicBezTo>
                    <a:pt x="4" y="615"/>
                    <a:pt x="36" y="501"/>
                    <a:pt x="57" y="417"/>
                  </a:cubicBezTo>
                  <a:cubicBezTo>
                    <a:pt x="68" y="376"/>
                    <a:pt x="89" y="316"/>
                    <a:pt x="108" y="261"/>
                  </a:cubicBezTo>
                  <a:cubicBezTo>
                    <a:pt x="118" y="234"/>
                    <a:pt x="127" y="208"/>
                    <a:pt x="133" y="186"/>
                  </a:cubicBezTo>
                  <a:cubicBezTo>
                    <a:pt x="140" y="164"/>
                    <a:pt x="144" y="146"/>
                    <a:pt x="144" y="135"/>
                  </a:cubicBezTo>
                  <a:cubicBezTo>
                    <a:pt x="144" y="133"/>
                    <a:pt x="144" y="132"/>
                    <a:pt x="144" y="131"/>
                  </a:cubicBezTo>
                  <a:cubicBezTo>
                    <a:pt x="142" y="120"/>
                    <a:pt x="138" y="109"/>
                    <a:pt x="133" y="102"/>
                  </a:cubicBezTo>
                  <a:cubicBezTo>
                    <a:pt x="131" y="98"/>
                    <a:pt x="128" y="95"/>
                    <a:pt x="125" y="93"/>
                  </a:cubicBezTo>
                  <a:cubicBezTo>
                    <a:pt x="122" y="91"/>
                    <a:pt x="119" y="90"/>
                    <a:pt x="115" y="90"/>
                  </a:cubicBezTo>
                  <a:cubicBezTo>
                    <a:pt x="111" y="90"/>
                    <a:pt x="107" y="92"/>
                    <a:pt x="104" y="96"/>
                  </a:cubicBezTo>
                  <a:cubicBezTo>
                    <a:pt x="100" y="100"/>
                    <a:pt x="98" y="107"/>
                    <a:pt x="96" y="115"/>
                  </a:cubicBezTo>
                  <a:cubicBezTo>
                    <a:pt x="96" y="118"/>
                    <a:pt x="96" y="121"/>
                    <a:pt x="96" y="124"/>
                  </a:cubicBezTo>
                  <a:cubicBezTo>
                    <a:pt x="96" y="136"/>
                    <a:pt x="100" y="146"/>
                    <a:pt x="106" y="153"/>
                  </a:cubicBezTo>
                  <a:cubicBezTo>
                    <a:pt x="111" y="161"/>
                    <a:pt x="119" y="165"/>
                    <a:pt x="127" y="165"/>
                  </a:cubicBezTo>
                  <a:cubicBezTo>
                    <a:pt x="132" y="165"/>
                    <a:pt x="137" y="163"/>
                    <a:pt x="141" y="158"/>
                  </a:cubicBezTo>
                  <a:cubicBezTo>
                    <a:pt x="145" y="152"/>
                    <a:pt x="147" y="144"/>
                    <a:pt x="147" y="133"/>
                  </a:cubicBezTo>
                  <a:cubicBezTo>
                    <a:pt x="148" y="115"/>
                    <a:pt x="148" y="94"/>
                    <a:pt x="148" y="74"/>
                  </a:cubicBezTo>
                  <a:cubicBezTo>
                    <a:pt x="148" y="35"/>
                    <a:pt x="147" y="0"/>
                    <a:pt x="147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4" y="2"/>
                    <a:pt x="144" y="6"/>
                  </a:cubicBezTo>
                  <a:cubicBezTo>
                    <a:pt x="144" y="18"/>
                    <a:pt x="144" y="45"/>
                    <a:pt x="144" y="74"/>
                  </a:cubicBezTo>
                  <a:cubicBezTo>
                    <a:pt x="144" y="94"/>
                    <a:pt x="144" y="115"/>
                    <a:pt x="143" y="133"/>
                  </a:cubicBezTo>
                  <a:cubicBezTo>
                    <a:pt x="143" y="144"/>
                    <a:pt x="141" y="151"/>
                    <a:pt x="138" y="155"/>
                  </a:cubicBezTo>
                  <a:cubicBezTo>
                    <a:pt x="135" y="160"/>
                    <a:pt x="131" y="161"/>
                    <a:pt x="127" y="161"/>
                  </a:cubicBezTo>
                  <a:cubicBezTo>
                    <a:pt x="121" y="161"/>
                    <a:pt x="114" y="158"/>
                    <a:pt x="109" y="151"/>
                  </a:cubicBezTo>
                  <a:cubicBezTo>
                    <a:pt x="103" y="144"/>
                    <a:pt x="100" y="135"/>
                    <a:pt x="100" y="124"/>
                  </a:cubicBezTo>
                  <a:cubicBezTo>
                    <a:pt x="100" y="122"/>
                    <a:pt x="100" y="119"/>
                    <a:pt x="100" y="116"/>
                  </a:cubicBezTo>
                  <a:cubicBezTo>
                    <a:pt x="102" y="108"/>
                    <a:pt x="104" y="102"/>
                    <a:pt x="107" y="99"/>
                  </a:cubicBezTo>
                  <a:cubicBezTo>
                    <a:pt x="110" y="95"/>
                    <a:pt x="112" y="94"/>
                    <a:pt x="115" y="94"/>
                  </a:cubicBezTo>
                  <a:cubicBezTo>
                    <a:pt x="118" y="94"/>
                    <a:pt x="120" y="95"/>
                    <a:pt x="123" y="96"/>
                  </a:cubicBezTo>
                  <a:cubicBezTo>
                    <a:pt x="130" y="102"/>
                    <a:pt x="138" y="115"/>
                    <a:pt x="140" y="132"/>
                  </a:cubicBezTo>
                  <a:cubicBezTo>
                    <a:pt x="140" y="133"/>
                    <a:pt x="140" y="134"/>
                    <a:pt x="140" y="135"/>
                  </a:cubicBezTo>
                  <a:cubicBezTo>
                    <a:pt x="140" y="145"/>
                    <a:pt x="136" y="163"/>
                    <a:pt x="129" y="185"/>
                  </a:cubicBezTo>
                  <a:cubicBezTo>
                    <a:pt x="110" y="250"/>
                    <a:pt x="69" y="354"/>
                    <a:pt x="53" y="416"/>
                  </a:cubicBezTo>
                  <a:cubicBezTo>
                    <a:pt x="42" y="458"/>
                    <a:pt x="29" y="507"/>
                    <a:pt x="19" y="546"/>
                  </a:cubicBezTo>
                  <a:cubicBezTo>
                    <a:pt x="13" y="566"/>
                    <a:pt x="9" y="583"/>
                    <a:pt x="5" y="595"/>
                  </a:cubicBezTo>
                  <a:cubicBezTo>
                    <a:pt x="2" y="607"/>
                    <a:pt x="0" y="614"/>
                    <a:pt x="0" y="614"/>
                  </a:cubicBezTo>
                  <a:lnTo>
                    <a:pt x="4" y="615"/>
                  </a:ln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1F067589-E71E-6D6F-FBC0-0471648E873E}"/>
                </a:ext>
              </a:extLst>
            </p:cNvPr>
            <p:cNvSpPr>
              <a:spLocks/>
            </p:cNvSpPr>
            <p:nvPr/>
          </p:nvSpPr>
          <p:spPr bwMode="gray">
            <a:xfrm>
              <a:off x="8811284" y="4910872"/>
              <a:ext cx="108835" cy="301113"/>
            </a:xfrm>
            <a:custGeom>
              <a:avLst/>
              <a:gdLst/>
              <a:ahLst/>
              <a:cxnLst>
                <a:cxn ang="0">
                  <a:pos x="202" y="610"/>
                </a:cxn>
                <a:cxn ang="0">
                  <a:pos x="183" y="552"/>
                </a:cxn>
                <a:cxn ang="0">
                  <a:pos x="157" y="440"/>
                </a:cxn>
                <a:cxn ang="0">
                  <a:pos x="90" y="216"/>
                </a:cxn>
                <a:cxn ang="0">
                  <a:pos x="45" y="96"/>
                </a:cxn>
                <a:cxn ang="0">
                  <a:pos x="40" y="70"/>
                </a:cxn>
                <a:cxn ang="0">
                  <a:pos x="42" y="59"/>
                </a:cxn>
                <a:cxn ang="0">
                  <a:pos x="44" y="56"/>
                </a:cxn>
                <a:cxn ang="0">
                  <a:pos x="46" y="56"/>
                </a:cxn>
                <a:cxn ang="0">
                  <a:pos x="56" y="62"/>
                </a:cxn>
                <a:cxn ang="0">
                  <a:pos x="68" y="84"/>
                </a:cxn>
                <a:cxn ang="0">
                  <a:pos x="75" y="116"/>
                </a:cxn>
                <a:cxn ang="0">
                  <a:pos x="72" y="136"/>
                </a:cxn>
                <a:cxn ang="0">
                  <a:pos x="68" y="141"/>
                </a:cxn>
                <a:cxn ang="0">
                  <a:pos x="64" y="142"/>
                </a:cxn>
                <a:cxn ang="0">
                  <a:pos x="55" y="137"/>
                </a:cxn>
                <a:cxn ang="0">
                  <a:pos x="45" y="119"/>
                </a:cxn>
                <a:cxn ang="0">
                  <a:pos x="16" y="40"/>
                </a:cxn>
                <a:cxn ang="0">
                  <a:pos x="7" y="11"/>
                </a:cxn>
                <a:cxn ang="0">
                  <a:pos x="4" y="0"/>
                </a:cxn>
                <a:cxn ang="0">
                  <a:pos x="0" y="1"/>
                </a:cxn>
                <a:cxn ang="0">
                  <a:pos x="41" y="121"/>
                </a:cxn>
                <a:cxn ang="0">
                  <a:pos x="52" y="140"/>
                </a:cxn>
                <a:cxn ang="0">
                  <a:pos x="64" y="146"/>
                </a:cxn>
                <a:cxn ang="0">
                  <a:pos x="70" y="144"/>
                </a:cxn>
                <a:cxn ang="0">
                  <a:pos x="77" y="133"/>
                </a:cxn>
                <a:cxn ang="0">
                  <a:pos x="79" y="116"/>
                </a:cxn>
                <a:cxn ang="0">
                  <a:pos x="72" y="82"/>
                </a:cxn>
                <a:cxn ang="0">
                  <a:pos x="59" y="59"/>
                </a:cxn>
                <a:cxn ang="0">
                  <a:pos x="46" y="52"/>
                </a:cxn>
                <a:cxn ang="0">
                  <a:pos x="42" y="53"/>
                </a:cxn>
                <a:cxn ang="0">
                  <a:pos x="37" y="59"/>
                </a:cxn>
                <a:cxn ang="0">
                  <a:pos x="36" y="70"/>
                </a:cxn>
                <a:cxn ang="0">
                  <a:pos x="41" y="97"/>
                </a:cxn>
                <a:cxn ang="0">
                  <a:pos x="86" y="217"/>
                </a:cxn>
                <a:cxn ang="0">
                  <a:pos x="153" y="440"/>
                </a:cxn>
                <a:cxn ang="0">
                  <a:pos x="179" y="553"/>
                </a:cxn>
                <a:cxn ang="0">
                  <a:pos x="198" y="612"/>
                </a:cxn>
                <a:cxn ang="0">
                  <a:pos x="202" y="610"/>
                </a:cxn>
              </a:cxnLst>
              <a:rect l="0" t="0" r="r" b="b"/>
              <a:pathLst>
                <a:path w="202" h="612">
                  <a:moveTo>
                    <a:pt x="202" y="610"/>
                  </a:moveTo>
                  <a:cubicBezTo>
                    <a:pt x="200" y="605"/>
                    <a:pt x="192" y="583"/>
                    <a:pt x="183" y="552"/>
                  </a:cubicBezTo>
                  <a:cubicBezTo>
                    <a:pt x="174" y="521"/>
                    <a:pt x="164" y="481"/>
                    <a:pt x="157" y="440"/>
                  </a:cubicBezTo>
                  <a:cubicBezTo>
                    <a:pt x="143" y="357"/>
                    <a:pt x="111" y="267"/>
                    <a:pt x="90" y="216"/>
                  </a:cubicBezTo>
                  <a:cubicBezTo>
                    <a:pt x="68" y="164"/>
                    <a:pt x="60" y="143"/>
                    <a:pt x="45" y="96"/>
                  </a:cubicBezTo>
                  <a:cubicBezTo>
                    <a:pt x="41" y="85"/>
                    <a:pt x="40" y="76"/>
                    <a:pt x="40" y="70"/>
                  </a:cubicBezTo>
                  <a:cubicBezTo>
                    <a:pt x="40" y="65"/>
                    <a:pt x="41" y="61"/>
                    <a:pt x="42" y="59"/>
                  </a:cubicBezTo>
                  <a:cubicBezTo>
                    <a:pt x="42" y="58"/>
                    <a:pt x="43" y="57"/>
                    <a:pt x="44" y="56"/>
                  </a:cubicBezTo>
                  <a:cubicBezTo>
                    <a:pt x="45" y="56"/>
                    <a:pt x="45" y="56"/>
                    <a:pt x="46" y="56"/>
                  </a:cubicBezTo>
                  <a:cubicBezTo>
                    <a:pt x="49" y="56"/>
                    <a:pt x="52" y="57"/>
                    <a:pt x="56" y="62"/>
                  </a:cubicBezTo>
                  <a:cubicBezTo>
                    <a:pt x="60" y="66"/>
                    <a:pt x="64" y="74"/>
                    <a:pt x="68" y="84"/>
                  </a:cubicBezTo>
                  <a:cubicBezTo>
                    <a:pt x="73" y="95"/>
                    <a:pt x="75" y="107"/>
                    <a:pt x="75" y="116"/>
                  </a:cubicBezTo>
                  <a:cubicBezTo>
                    <a:pt x="75" y="124"/>
                    <a:pt x="74" y="131"/>
                    <a:pt x="72" y="136"/>
                  </a:cubicBezTo>
                  <a:cubicBezTo>
                    <a:pt x="71" y="138"/>
                    <a:pt x="69" y="140"/>
                    <a:pt x="68" y="141"/>
                  </a:cubicBezTo>
                  <a:cubicBezTo>
                    <a:pt x="66" y="142"/>
                    <a:pt x="65" y="142"/>
                    <a:pt x="64" y="142"/>
                  </a:cubicBezTo>
                  <a:cubicBezTo>
                    <a:pt x="61" y="142"/>
                    <a:pt x="58" y="141"/>
                    <a:pt x="55" y="137"/>
                  </a:cubicBezTo>
                  <a:cubicBezTo>
                    <a:pt x="52" y="134"/>
                    <a:pt x="48" y="128"/>
                    <a:pt x="45" y="119"/>
                  </a:cubicBezTo>
                  <a:cubicBezTo>
                    <a:pt x="34" y="93"/>
                    <a:pt x="24" y="63"/>
                    <a:pt x="16" y="40"/>
                  </a:cubicBezTo>
                  <a:cubicBezTo>
                    <a:pt x="12" y="28"/>
                    <a:pt x="9" y="18"/>
                    <a:pt x="7" y="11"/>
                  </a:cubicBezTo>
                  <a:cubicBezTo>
                    <a:pt x="5" y="4"/>
                    <a:pt x="4" y="0"/>
                    <a:pt x="4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9" y="68"/>
                    <a:pt x="41" y="121"/>
                  </a:cubicBezTo>
                  <a:cubicBezTo>
                    <a:pt x="45" y="130"/>
                    <a:pt x="48" y="136"/>
                    <a:pt x="52" y="140"/>
                  </a:cubicBezTo>
                  <a:cubicBezTo>
                    <a:pt x="56" y="144"/>
                    <a:pt x="60" y="146"/>
                    <a:pt x="64" y="146"/>
                  </a:cubicBezTo>
                  <a:cubicBezTo>
                    <a:pt x="66" y="146"/>
                    <a:pt x="68" y="146"/>
                    <a:pt x="70" y="144"/>
                  </a:cubicBezTo>
                  <a:cubicBezTo>
                    <a:pt x="73" y="142"/>
                    <a:pt x="75" y="138"/>
                    <a:pt x="77" y="133"/>
                  </a:cubicBezTo>
                  <a:cubicBezTo>
                    <a:pt x="79" y="128"/>
                    <a:pt x="79" y="123"/>
                    <a:pt x="79" y="116"/>
                  </a:cubicBezTo>
                  <a:cubicBezTo>
                    <a:pt x="79" y="106"/>
                    <a:pt x="77" y="94"/>
                    <a:pt x="72" y="82"/>
                  </a:cubicBezTo>
                  <a:cubicBezTo>
                    <a:pt x="68" y="72"/>
                    <a:pt x="63" y="64"/>
                    <a:pt x="59" y="59"/>
                  </a:cubicBezTo>
                  <a:cubicBezTo>
                    <a:pt x="55" y="54"/>
                    <a:pt x="51" y="52"/>
                    <a:pt x="46" y="52"/>
                  </a:cubicBezTo>
                  <a:cubicBezTo>
                    <a:pt x="45" y="52"/>
                    <a:pt x="43" y="52"/>
                    <a:pt x="42" y="53"/>
                  </a:cubicBezTo>
                  <a:cubicBezTo>
                    <a:pt x="40" y="54"/>
                    <a:pt x="38" y="57"/>
                    <a:pt x="37" y="59"/>
                  </a:cubicBezTo>
                  <a:cubicBezTo>
                    <a:pt x="36" y="62"/>
                    <a:pt x="36" y="66"/>
                    <a:pt x="36" y="70"/>
                  </a:cubicBezTo>
                  <a:cubicBezTo>
                    <a:pt x="36" y="77"/>
                    <a:pt x="37" y="86"/>
                    <a:pt x="41" y="97"/>
                  </a:cubicBezTo>
                  <a:cubicBezTo>
                    <a:pt x="57" y="144"/>
                    <a:pt x="65" y="166"/>
                    <a:pt x="86" y="217"/>
                  </a:cubicBezTo>
                  <a:cubicBezTo>
                    <a:pt x="108" y="268"/>
                    <a:pt x="139" y="358"/>
                    <a:pt x="153" y="440"/>
                  </a:cubicBezTo>
                  <a:cubicBezTo>
                    <a:pt x="160" y="482"/>
                    <a:pt x="170" y="522"/>
                    <a:pt x="179" y="553"/>
                  </a:cubicBezTo>
                  <a:cubicBezTo>
                    <a:pt x="188" y="585"/>
                    <a:pt x="196" y="607"/>
                    <a:pt x="198" y="612"/>
                  </a:cubicBezTo>
                  <a:cubicBezTo>
                    <a:pt x="202" y="610"/>
                    <a:pt x="202" y="610"/>
                    <a:pt x="202" y="61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2FAD6198-510A-948C-0173-2BCD3EED002F}"/>
                </a:ext>
              </a:extLst>
            </p:cNvPr>
            <p:cNvSpPr>
              <a:spLocks/>
            </p:cNvSpPr>
            <p:nvPr/>
          </p:nvSpPr>
          <p:spPr bwMode="gray">
            <a:xfrm>
              <a:off x="8869464" y="5194283"/>
              <a:ext cx="199873" cy="48103"/>
            </a:xfrm>
            <a:custGeom>
              <a:avLst/>
              <a:gdLst/>
              <a:ahLst/>
              <a:cxnLst>
                <a:cxn ang="0">
                  <a:pos x="266" y="0"/>
                </a:cxn>
                <a:cxn ang="0">
                  <a:pos x="67" y="9"/>
                </a:cxn>
                <a:cxn ang="0">
                  <a:pos x="41" y="65"/>
                </a:cxn>
                <a:cxn ang="0">
                  <a:pos x="43" y="66"/>
                </a:cxn>
                <a:cxn ang="0">
                  <a:pos x="98" y="76"/>
                </a:cxn>
                <a:cxn ang="0">
                  <a:pos x="105" y="76"/>
                </a:cxn>
                <a:cxn ang="0">
                  <a:pos x="105" y="77"/>
                </a:cxn>
                <a:cxn ang="0">
                  <a:pos x="110" y="77"/>
                </a:cxn>
                <a:cxn ang="0">
                  <a:pos x="269" y="83"/>
                </a:cxn>
                <a:cxn ang="0">
                  <a:pos x="270" y="78"/>
                </a:cxn>
                <a:cxn ang="0">
                  <a:pos x="357" y="36"/>
                </a:cxn>
                <a:cxn ang="0">
                  <a:pos x="284" y="1"/>
                </a:cxn>
                <a:cxn ang="0">
                  <a:pos x="266" y="0"/>
                </a:cxn>
              </a:cxnLst>
              <a:rect l="0" t="0" r="r" b="b"/>
              <a:pathLst>
                <a:path w="371" h="98">
                  <a:moveTo>
                    <a:pt x="266" y="0"/>
                  </a:moveTo>
                  <a:cubicBezTo>
                    <a:pt x="216" y="0"/>
                    <a:pt x="109" y="11"/>
                    <a:pt x="67" y="9"/>
                  </a:cubicBezTo>
                  <a:cubicBezTo>
                    <a:pt x="19" y="6"/>
                    <a:pt x="0" y="38"/>
                    <a:pt x="41" y="65"/>
                  </a:cubicBezTo>
                  <a:cubicBezTo>
                    <a:pt x="41" y="65"/>
                    <a:pt x="42" y="66"/>
                    <a:pt x="43" y="66"/>
                  </a:cubicBezTo>
                  <a:cubicBezTo>
                    <a:pt x="61" y="71"/>
                    <a:pt x="80" y="75"/>
                    <a:pt x="98" y="76"/>
                  </a:cubicBezTo>
                  <a:cubicBezTo>
                    <a:pt x="102" y="76"/>
                    <a:pt x="105" y="76"/>
                    <a:pt x="105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7" y="77"/>
                    <a:pt x="108" y="77"/>
                    <a:pt x="110" y="77"/>
                  </a:cubicBezTo>
                  <a:cubicBezTo>
                    <a:pt x="183" y="80"/>
                    <a:pt x="205" y="98"/>
                    <a:pt x="269" y="83"/>
                  </a:cubicBezTo>
                  <a:cubicBezTo>
                    <a:pt x="269" y="81"/>
                    <a:pt x="270" y="79"/>
                    <a:pt x="270" y="78"/>
                  </a:cubicBezTo>
                  <a:cubicBezTo>
                    <a:pt x="289" y="45"/>
                    <a:pt x="334" y="73"/>
                    <a:pt x="357" y="36"/>
                  </a:cubicBezTo>
                  <a:cubicBezTo>
                    <a:pt x="371" y="15"/>
                    <a:pt x="324" y="6"/>
                    <a:pt x="284" y="1"/>
                  </a:cubicBezTo>
                  <a:cubicBezTo>
                    <a:pt x="279" y="1"/>
                    <a:pt x="273" y="0"/>
                    <a:pt x="266" y="0"/>
                  </a:cubicBezTo>
                  <a:close/>
                </a:path>
              </a:pathLst>
            </a:custGeom>
            <a:solidFill>
              <a:srgbClr val="2C2E2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E8BF0504-3AD4-4A37-1D9B-CB675EB6ABE4}"/>
                </a:ext>
              </a:extLst>
            </p:cNvPr>
            <p:cNvSpPr>
              <a:spLocks/>
            </p:cNvSpPr>
            <p:nvPr/>
          </p:nvSpPr>
          <p:spPr bwMode="gray">
            <a:xfrm>
              <a:off x="8833415" y="5192826"/>
              <a:ext cx="279503" cy="751533"/>
            </a:xfrm>
            <a:custGeom>
              <a:avLst/>
              <a:gdLst/>
              <a:ahLst/>
              <a:cxnLst>
                <a:cxn ang="0">
                  <a:pos x="24" y="1502"/>
                </a:cxn>
                <a:cxn ang="0">
                  <a:pos x="11" y="1064"/>
                </a:cxn>
                <a:cxn ang="0">
                  <a:pos x="28" y="884"/>
                </a:cxn>
                <a:cxn ang="0">
                  <a:pos x="2" y="630"/>
                </a:cxn>
                <a:cxn ang="0">
                  <a:pos x="47" y="537"/>
                </a:cxn>
                <a:cxn ang="0">
                  <a:pos x="173" y="468"/>
                </a:cxn>
                <a:cxn ang="0">
                  <a:pos x="172" y="78"/>
                </a:cxn>
                <a:cxn ang="0">
                  <a:pos x="108" y="67"/>
                </a:cxn>
                <a:cxn ang="0">
                  <a:pos x="134" y="12"/>
                </a:cxn>
                <a:cxn ang="0">
                  <a:pos x="351" y="4"/>
                </a:cxn>
                <a:cxn ang="0">
                  <a:pos x="424" y="39"/>
                </a:cxn>
                <a:cxn ang="0">
                  <a:pos x="337" y="80"/>
                </a:cxn>
                <a:cxn ang="0">
                  <a:pos x="340" y="440"/>
                </a:cxn>
                <a:cxn ang="0">
                  <a:pos x="376" y="520"/>
                </a:cxn>
                <a:cxn ang="0">
                  <a:pos x="498" y="538"/>
                </a:cxn>
                <a:cxn ang="0">
                  <a:pos x="487" y="824"/>
                </a:cxn>
                <a:cxn ang="0">
                  <a:pos x="506" y="958"/>
                </a:cxn>
                <a:cxn ang="0">
                  <a:pos x="513" y="1498"/>
                </a:cxn>
                <a:cxn ang="0">
                  <a:pos x="24" y="1502"/>
                </a:cxn>
              </a:cxnLst>
              <a:rect l="0" t="0" r="r" b="b"/>
              <a:pathLst>
                <a:path w="519" h="1528">
                  <a:moveTo>
                    <a:pt x="24" y="1502"/>
                  </a:moveTo>
                  <a:cubicBezTo>
                    <a:pt x="24" y="1387"/>
                    <a:pt x="11" y="1119"/>
                    <a:pt x="11" y="1064"/>
                  </a:cubicBezTo>
                  <a:cubicBezTo>
                    <a:pt x="11" y="898"/>
                    <a:pt x="11" y="936"/>
                    <a:pt x="28" y="884"/>
                  </a:cubicBezTo>
                  <a:cubicBezTo>
                    <a:pt x="37" y="856"/>
                    <a:pt x="0" y="698"/>
                    <a:pt x="2" y="630"/>
                  </a:cubicBezTo>
                  <a:cubicBezTo>
                    <a:pt x="4" y="582"/>
                    <a:pt x="6" y="522"/>
                    <a:pt x="47" y="537"/>
                  </a:cubicBezTo>
                  <a:cubicBezTo>
                    <a:pt x="65" y="543"/>
                    <a:pt x="173" y="519"/>
                    <a:pt x="173" y="468"/>
                  </a:cubicBezTo>
                  <a:cubicBezTo>
                    <a:pt x="173" y="412"/>
                    <a:pt x="172" y="78"/>
                    <a:pt x="172" y="78"/>
                  </a:cubicBezTo>
                  <a:cubicBezTo>
                    <a:pt x="172" y="78"/>
                    <a:pt x="135" y="85"/>
                    <a:pt x="108" y="67"/>
                  </a:cubicBezTo>
                  <a:cubicBezTo>
                    <a:pt x="67" y="40"/>
                    <a:pt x="86" y="9"/>
                    <a:pt x="134" y="12"/>
                  </a:cubicBezTo>
                  <a:cubicBezTo>
                    <a:pt x="182" y="14"/>
                    <a:pt x="314" y="0"/>
                    <a:pt x="351" y="4"/>
                  </a:cubicBezTo>
                  <a:cubicBezTo>
                    <a:pt x="391" y="9"/>
                    <a:pt x="438" y="18"/>
                    <a:pt x="424" y="39"/>
                  </a:cubicBezTo>
                  <a:cubicBezTo>
                    <a:pt x="401" y="75"/>
                    <a:pt x="356" y="48"/>
                    <a:pt x="337" y="80"/>
                  </a:cubicBezTo>
                  <a:cubicBezTo>
                    <a:pt x="329" y="95"/>
                    <a:pt x="340" y="393"/>
                    <a:pt x="340" y="440"/>
                  </a:cubicBezTo>
                  <a:cubicBezTo>
                    <a:pt x="341" y="489"/>
                    <a:pt x="326" y="502"/>
                    <a:pt x="376" y="520"/>
                  </a:cubicBezTo>
                  <a:cubicBezTo>
                    <a:pt x="445" y="545"/>
                    <a:pt x="477" y="510"/>
                    <a:pt x="498" y="538"/>
                  </a:cubicBezTo>
                  <a:cubicBezTo>
                    <a:pt x="519" y="567"/>
                    <a:pt x="481" y="744"/>
                    <a:pt x="487" y="824"/>
                  </a:cubicBezTo>
                  <a:cubicBezTo>
                    <a:pt x="490" y="860"/>
                    <a:pt x="504" y="903"/>
                    <a:pt x="506" y="958"/>
                  </a:cubicBezTo>
                  <a:cubicBezTo>
                    <a:pt x="509" y="1013"/>
                    <a:pt x="513" y="1468"/>
                    <a:pt x="513" y="1498"/>
                  </a:cubicBezTo>
                  <a:cubicBezTo>
                    <a:pt x="513" y="1528"/>
                    <a:pt x="24" y="1514"/>
                    <a:pt x="24" y="150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000"/>
                  </a:srgbClr>
                </a:gs>
                <a:gs pos="46000">
                  <a:srgbClr val="FFFFFF">
                    <a:alpha val="0"/>
                  </a:srgbClr>
                </a:gs>
                <a:gs pos="100000">
                  <a:srgbClr val="FFFFFF">
                    <a:alpha val="60000"/>
                  </a:srgb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DE149CE4-2F72-9853-3EB9-DFE79760F872}"/>
                </a:ext>
              </a:extLst>
            </p:cNvPr>
            <p:cNvSpPr>
              <a:spLocks/>
            </p:cNvSpPr>
            <p:nvPr/>
          </p:nvSpPr>
          <p:spPr bwMode="gray">
            <a:xfrm>
              <a:off x="8833870" y="5193658"/>
              <a:ext cx="276994" cy="745287"/>
            </a:xfrm>
            <a:custGeom>
              <a:avLst/>
              <a:gdLst/>
              <a:ahLst/>
              <a:cxnLst>
                <a:cxn ang="0">
                  <a:pos x="12" y="1062"/>
                </a:cxn>
                <a:cxn ang="0">
                  <a:pos x="19" y="909"/>
                </a:cxn>
                <a:cxn ang="0">
                  <a:pos x="16" y="759"/>
                </a:cxn>
                <a:cxn ang="0">
                  <a:pos x="9" y="564"/>
                </a:cxn>
                <a:cxn ang="0">
                  <a:pos x="46" y="536"/>
                </a:cxn>
                <a:cxn ang="0">
                  <a:pos x="159" y="497"/>
                </a:cxn>
                <a:cxn ang="0">
                  <a:pos x="173" y="466"/>
                </a:cxn>
                <a:cxn ang="0">
                  <a:pos x="173" y="466"/>
                </a:cxn>
                <a:cxn ang="0">
                  <a:pos x="173" y="76"/>
                </a:cxn>
                <a:cxn ang="0">
                  <a:pos x="170" y="74"/>
                </a:cxn>
                <a:cxn ang="0">
                  <a:pos x="86" y="35"/>
                </a:cxn>
                <a:cxn ang="0">
                  <a:pos x="133" y="11"/>
                </a:cxn>
                <a:cxn ang="0">
                  <a:pos x="350" y="4"/>
                </a:cxn>
                <a:cxn ang="0">
                  <a:pos x="424" y="30"/>
                </a:cxn>
                <a:cxn ang="0">
                  <a:pos x="365" y="59"/>
                </a:cxn>
                <a:cxn ang="0">
                  <a:pos x="334" y="80"/>
                </a:cxn>
                <a:cxn ang="0">
                  <a:pos x="338" y="438"/>
                </a:cxn>
                <a:cxn ang="0">
                  <a:pos x="343" y="502"/>
                </a:cxn>
                <a:cxn ang="0">
                  <a:pos x="472" y="526"/>
                </a:cxn>
                <a:cxn ang="0">
                  <a:pos x="501" y="551"/>
                </a:cxn>
                <a:cxn ang="0">
                  <a:pos x="485" y="823"/>
                </a:cxn>
                <a:cxn ang="0">
                  <a:pos x="510" y="1497"/>
                </a:cxn>
                <a:cxn ang="0">
                  <a:pos x="309" y="1512"/>
                </a:cxn>
                <a:cxn ang="0">
                  <a:pos x="30" y="1501"/>
                </a:cxn>
                <a:cxn ang="0">
                  <a:pos x="24" y="1499"/>
                </a:cxn>
                <a:cxn ang="0">
                  <a:pos x="24" y="1499"/>
                </a:cxn>
                <a:cxn ang="0">
                  <a:pos x="23" y="1500"/>
                </a:cxn>
                <a:cxn ang="0">
                  <a:pos x="23" y="1500"/>
                </a:cxn>
                <a:cxn ang="0">
                  <a:pos x="21" y="1500"/>
                </a:cxn>
                <a:cxn ang="0">
                  <a:pos x="34" y="1505"/>
                </a:cxn>
                <a:cxn ang="0">
                  <a:pos x="496" y="1506"/>
                </a:cxn>
                <a:cxn ang="0">
                  <a:pos x="514" y="1496"/>
                </a:cxn>
                <a:cxn ang="0">
                  <a:pos x="487" y="801"/>
                </a:cxn>
                <a:cxn ang="0">
                  <a:pos x="498" y="536"/>
                </a:cxn>
                <a:cxn ang="0">
                  <a:pos x="428" y="526"/>
                </a:cxn>
                <a:cxn ang="0">
                  <a:pos x="339" y="479"/>
                </a:cxn>
                <a:cxn ang="0">
                  <a:pos x="334" y="144"/>
                </a:cxn>
                <a:cxn ang="0">
                  <a:pos x="337" y="81"/>
                </a:cxn>
                <a:cxn ang="0">
                  <a:pos x="390" y="59"/>
                </a:cxn>
                <a:cxn ang="0">
                  <a:pos x="420" y="18"/>
                </a:cxn>
                <a:cxn ang="0">
                  <a:pos x="331" y="0"/>
                </a:cxn>
                <a:cxn ang="0">
                  <a:pos x="128" y="8"/>
                </a:cxn>
                <a:cxn ang="0">
                  <a:pos x="106" y="67"/>
                </a:cxn>
                <a:cxn ang="0">
                  <a:pos x="171" y="76"/>
                </a:cxn>
                <a:cxn ang="0">
                  <a:pos x="170" y="466"/>
                </a:cxn>
                <a:cxn ang="0">
                  <a:pos x="170" y="466"/>
                </a:cxn>
                <a:cxn ang="0">
                  <a:pos x="54" y="534"/>
                </a:cxn>
                <a:cxn ang="0">
                  <a:pos x="16" y="540"/>
                </a:cxn>
                <a:cxn ang="0">
                  <a:pos x="0" y="635"/>
                </a:cxn>
                <a:cxn ang="0">
                  <a:pos x="26" y="881"/>
                </a:cxn>
                <a:cxn ang="0">
                  <a:pos x="9" y="1047"/>
                </a:cxn>
                <a:cxn ang="0">
                  <a:pos x="23" y="1500"/>
                </a:cxn>
              </a:cxnLst>
              <a:rect l="0" t="0" r="r" b="b"/>
              <a:pathLst>
                <a:path w="514" h="1515">
                  <a:moveTo>
                    <a:pt x="23" y="1500"/>
                  </a:moveTo>
                  <a:cubicBezTo>
                    <a:pt x="24" y="1500"/>
                    <a:pt x="24" y="1500"/>
                    <a:pt x="24" y="1500"/>
                  </a:cubicBezTo>
                  <a:cubicBezTo>
                    <a:pt x="24" y="1385"/>
                    <a:pt x="12" y="1117"/>
                    <a:pt x="12" y="1062"/>
                  </a:cubicBezTo>
                  <a:cubicBezTo>
                    <a:pt x="12" y="1057"/>
                    <a:pt x="12" y="1052"/>
                    <a:pt x="12" y="1047"/>
                  </a:cubicBezTo>
                  <a:cubicBezTo>
                    <a:pt x="12" y="973"/>
                    <a:pt x="12" y="944"/>
                    <a:pt x="14" y="928"/>
                  </a:cubicBezTo>
                  <a:cubicBezTo>
                    <a:pt x="15" y="920"/>
                    <a:pt x="17" y="915"/>
                    <a:pt x="19" y="909"/>
                  </a:cubicBezTo>
                  <a:cubicBezTo>
                    <a:pt x="21" y="902"/>
                    <a:pt x="25" y="895"/>
                    <a:pt x="29" y="882"/>
                  </a:cubicBezTo>
                  <a:cubicBezTo>
                    <a:pt x="30" y="879"/>
                    <a:pt x="30" y="874"/>
                    <a:pt x="30" y="869"/>
                  </a:cubicBezTo>
                  <a:cubicBezTo>
                    <a:pt x="30" y="846"/>
                    <a:pt x="23" y="803"/>
                    <a:pt x="16" y="759"/>
                  </a:cubicBezTo>
                  <a:cubicBezTo>
                    <a:pt x="10" y="714"/>
                    <a:pt x="3" y="667"/>
                    <a:pt x="3" y="635"/>
                  </a:cubicBezTo>
                  <a:cubicBezTo>
                    <a:pt x="3" y="633"/>
                    <a:pt x="3" y="631"/>
                    <a:pt x="3" y="628"/>
                  </a:cubicBezTo>
                  <a:cubicBezTo>
                    <a:pt x="4" y="606"/>
                    <a:pt x="5" y="583"/>
                    <a:pt x="9" y="564"/>
                  </a:cubicBezTo>
                  <a:cubicBezTo>
                    <a:pt x="11" y="555"/>
                    <a:pt x="14" y="547"/>
                    <a:pt x="18" y="542"/>
                  </a:cubicBezTo>
                  <a:cubicBezTo>
                    <a:pt x="22" y="537"/>
                    <a:pt x="28" y="534"/>
                    <a:pt x="35" y="534"/>
                  </a:cubicBezTo>
                  <a:cubicBezTo>
                    <a:pt x="38" y="534"/>
                    <a:pt x="42" y="535"/>
                    <a:pt x="46" y="536"/>
                  </a:cubicBezTo>
                  <a:cubicBezTo>
                    <a:pt x="48" y="537"/>
                    <a:pt x="51" y="537"/>
                    <a:pt x="54" y="537"/>
                  </a:cubicBezTo>
                  <a:cubicBezTo>
                    <a:pt x="70" y="537"/>
                    <a:pt x="99" y="531"/>
                    <a:pt x="125" y="519"/>
                  </a:cubicBezTo>
                  <a:cubicBezTo>
                    <a:pt x="138" y="513"/>
                    <a:pt x="150" y="506"/>
                    <a:pt x="159" y="497"/>
                  </a:cubicBezTo>
                  <a:cubicBezTo>
                    <a:pt x="168" y="488"/>
                    <a:pt x="173" y="477"/>
                    <a:pt x="173" y="466"/>
                  </a:cubicBezTo>
                  <a:cubicBezTo>
                    <a:pt x="172" y="466"/>
                    <a:pt x="172" y="466"/>
                    <a:pt x="172" y="466"/>
                  </a:cubicBezTo>
                  <a:cubicBezTo>
                    <a:pt x="173" y="466"/>
                    <a:pt x="173" y="466"/>
                    <a:pt x="173" y="466"/>
                  </a:cubicBezTo>
                  <a:cubicBezTo>
                    <a:pt x="173" y="466"/>
                    <a:pt x="173" y="466"/>
                    <a:pt x="173" y="466"/>
                  </a:cubicBezTo>
                  <a:cubicBezTo>
                    <a:pt x="172" y="466"/>
                    <a:pt x="172" y="466"/>
                    <a:pt x="172" y="466"/>
                  </a:cubicBezTo>
                  <a:cubicBezTo>
                    <a:pt x="173" y="466"/>
                    <a:pt x="173" y="466"/>
                    <a:pt x="173" y="466"/>
                  </a:cubicBezTo>
                  <a:cubicBezTo>
                    <a:pt x="173" y="466"/>
                    <a:pt x="173" y="466"/>
                    <a:pt x="173" y="466"/>
                  </a:cubicBezTo>
                  <a:cubicBezTo>
                    <a:pt x="173" y="466"/>
                    <a:pt x="173" y="466"/>
                    <a:pt x="173" y="466"/>
                  </a:cubicBezTo>
                  <a:cubicBezTo>
                    <a:pt x="173" y="410"/>
                    <a:pt x="173" y="76"/>
                    <a:pt x="173" y="76"/>
                  </a:cubicBezTo>
                  <a:cubicBezTo>
                    <a:pt x="173" y="74"/>
                    <a:pt x="173" y="74"/>
                    <a:pt x="173" y="74"/>
                  </a:cubicBezTo>
                  <a:cubicBezTo>
                    <a:pt x="171" y="74"/>
                    <a:pt x="171" y="74"/>
                    <a:pt x="171" y="74"/>
                  </a:cubicBezTo>
                  <a:cubicBezTo>
                    <a:pt x="171" y="74"/>
                    <a:pt x="170" y="74"/>
                    <a:pt x="170" y="74"/>
                  </a:cubicBezTo>
                  <a:cubicBezTo>
                    <a:pt x="167" y="75"/>
                    <a:pt x="161" y="76"/>
                    <a:pt x="152" y="76"/>
                  </a:cubicBezTo>
                  <a:cubicBezTo>
                    <a:pt x="139" y="76"/>
                    <a:pt x="122" y="74"/>
                    <a:pt x="108" y="64"/>
                  </a:cubicBezTo>
                  <a:cubicBezTo>
                    <a:pt x="92" y="54"/>
                    <a:pt x="86" y="44"/>
                    <a:pt x="86" y="35"/>
                  </a:cubicBezTo>
                  <a:cubicBezTo>
                    <a:pt x="86" y="28"/>
                    <a:pt x="90" y="22"/>
                    <a:pt x="97" y="18"/>
                  </a:cubicBezTo>
                  <a:cubicBezTo>
                    <a:pt x="104" y="14"/>
                    <a:pt x="114" y="11"/>
                    <a:pt x="128" y="11"/>
                  </a:cubicBezTo>
                  <a:cubicBezTo>
                    <a:pt x="129" y="11"/>
                    <a:pt x="131" y="11"/>
                    <a:pt x="133" y="11"/>
                  </a:cubicBezTo>
                  <a:cubicBezTo>
                    <a:pt x="137" y="11"/>
                    <a:pt x="142" y="11"/>
                    <a:pt x="147" y="11"/>
                  </a:cubicBezTo>
                  <a:cubicBezTo>
                    <a:pt x="194" y="11"/>
                    <a:pt x="285" y="3"/>
                    <a:pt x="331" y="3"/>
                  </a:cubicBezTo>
                  <a:cubicBezTo>
                    <a:pt x="339" y="3"/>
                    <a:pt x="345" y="3"/>
                    <a:pt x="350" y="4"/>
                  </a:cubicBezTo>
                  <a:cubicBezTo>
                    <a:pt x="367" y="6"/>
                    <a:pt x="386" y="9"/>
                    <a:pt x="401" y="13"/>
                  </a:cubicBezTo>
                  <a:cubicBezTo>
                    <a:pt x="408" y="15"/>
                    <a:pt x="414" y="17"/>
                    <a:pt x="418" y="20"/>
                  </a:cubicBezTo>
                  <a:cubicBezTo>
                    <a:pt x="422" y="23"/>
                    <a:pt x="424" y="26"/>
                    <a:pt x="424" y="30"/>
                  </a:cubicBezTo>
                  <a:cubicBezTo>
                    <a:pt x="424" y="31"/>
                    <a:pt x="423" y="33"/>
                    <a:pt x="422" y="36"/>
                  </a:cubicBezTo>
                  <a:cubicBezTo>
                    <a:pt x="416" y="45"/>
                    <a:pt x="409" y="50"/>
                    <a:pt x="402" y="53"/>
                  </a:cubicBezTo>
                  <a:cubicBezTo>
                    <a:pt x="390" y="57"/>
                    <a:pt x="377" y="57"/>
                    <a:pt x="365" y="59"/>
                  </a:cubicBezTo>
                  <a:cubicBezTo>
                    <a:pt x="359" y="60"/>
                    <a:pt x="354" y="61"/>
                    <a:pt x="348" y="64"/>
                  </a:cubicBezTo>
                  <a:cubicBezTo>
                    <a:pt x="343" y="67"/>
                    <a:pt x="339" y="71"/>
                    <a:pt x="335" y="77"/>
                  </a:cubicBezTo>
                  <a:cubicBezTo>
                    <a:pt x="335" y="78"/>
                    <a:pt x="334" y="79"/>
                    <a:pt x="334" y="80"/>
                  </a:cubicBezTo>
                  <a:cubicBezTo>
                    <a:pt x="333" y="85"/>
                    <a:pt x="333" y="93"/>
                    <a:pt x="332" y="104"/>
                  </a:cubicBezTo>
                  <a:cubicBezTo>
                    <a:pt x="332" y="114"/>
                    <a:pt x="332" y="128"/>
                    <a:pt x="332" y="144"/>
                  </a:cubicBezTo>
                  <a:cubicBezTo>
                    <a:pt x="332" y="238"/>
                    <a:pt x="338" y="404"/>
                    <a:pt x="338" y="438"/>
                  </a:cubicBezTo>
                  <a:cubicBezTo>
                    <a:pt x="338" y="439"/>
                    <a:pt x="338" y="439"/>
                    <a:pt x="338" y="440"/>
                  </a:cubicBezTo>
                  <a:cubicBezTo>
                    <a:pt x="338" y="456"/>
                    <a:pt x="336" y="469"/>
                    <a:pt x="336" y="479"/>
                  </a:cubicBezTo>
                  <a:cubicBezTo>
                    <a:pt x="336" y="488"/>
                    <a:pt x="338" y="496"/>
                    <a:pt x="343" y="502"/>
                  </a:cubicBezTo>
                  <a:cubicBezTo>
                    <a:pt x="349" y="508"/>
                    <a:pt x="359" y="514"/>
                    <a:pt x="375" y="520"/>
                  </a:cubicBezTo>
                  <a:cubicBezTo>
                    <a:pt x="395" y="527"/>
                    <a:pt x="413" y="529"/>
                    <a:pt x="428" y="529"/>
                  </a:cubicBezTo>
                  <a:cubicBezTo>
                    <a:pt x="446" y="529"/>
                    <a:pt x="461" y="526"/>
                    <a:pt x="472" y="526"/>
                  </a:cubicBezTo>
                  <a:cubicBezTo>
                    <a:pt x="477" y="526"/>
                    <a:pt x="481" y="527"/>
                    <a:pt x="485" y="528"/>
                  </a:cubicBezTo>
                  <a:cubicBezTo>
                    <a:pt x="489" y="530"/>
                    <a:pt x="493" y="533"/>
                    <a:pt x="496" y="537"/>
                  </a:cubicBezTo>
                  <a:cubicBezTo>
                    <a:pt x="498" y="540"/>
                    <a:pt x="500" y="545"/>
                    <a:pt x="501" y="551"/>
                  </a:cubicBezTo>
                  <a:cubicBezTo>
                    <a:pt x="502" y="557"/>
                    <a:pt x="502" y="565"/>
                    <a:pt x="502" y="574"/>
                  </a:cubicBezTo>
                  <a:cubicBezTo>
                    <a:pt x="502" y="631"/>
                    <a:pt x="484" y="735"/>
                    <a:pt x="484" y="801"/>
                  </a:cubicBezTo>
                  <a:cubicBezTo>
                    <a:pt x="484" y="809"/>
                    <a:pt x="484" y="816"/>
                    <a:pt x="485" y="823"/>
                  </a:cubicBezTo>
                  <a:cubicBezTo>
                    <a:pt x="488" y="859"/>
                    <a:pt x="501" y="901"/>
                    <a:pt x="504" y="956"/>
                  </a:cubicBezTo>
                  <a:cubicBezTo>
                    <a:pt x="506" y="1011"/>
                    <a:pt x="511" y="1466"/>
                    <a:pt x="511" y="1496"/>
                  </a:cubicBezTo>
                  <a:cubicBezTo>
                    <a:pt x="511" y="1496"/>
                    <a:pt x="511" y="1497"/>
                    <a:pt x="510" y="1497"/>
                  </a:cubicBezTo>
                  <a:cubicBezTo>
                    <a:pt x="509" y="1499"/>
                    <a:pt x="507" y="1500"/>
                    <a:pt x="503" y="1501"/>
                  </a:cubicBezTo>
                  <a:cubicBezTo>
                    <a:pt x="490" y="1505"/>
                    <a:pt x="464" y="1508"/>
                    <a:pt x="429" y="1510"/>
                  </a:cubicBezTo>
                  <a:cubicBezTo>
                    <a:pt x="395" y="1512"/>
                    <a:pt x="353" y="1512"/>
                    <a:pt x="309" y="1512"/>
                  </a:cubicBezTo>
                  <a:cubicBezTo>
                    <a:pt x="242" y="1512"/>
                    <a:pt x="170" y="1511"/>
                    <a:pt x="115" y="1508"/>
                  </a:cubicBezTo>
                  <a:cubicBezTo>
                    <a:pt x="88" y="1507"/>
                    <a:pt x="65" y="1505"/>
                    <a:pt x="49" y="1503"/>
                  </a:cubicBezTo>
                  <a:cubicBezTo>
                    <a:pt x="40" y="1503"/>
                    <a:pt x="34" y="1502"/>
                    <a:pt x="30" y="1501"/>
                  </a:cubicBezTo>
                  <a:cubicBezTo>
                    <a:pt x="27" y="1501"/>
                    <a:pt x="26" y="1500"/>
                    <a:pt x="25" y="1500"/>
                  </a:cubicBezTo>
                  <a:cubicBezTo>
                    <a:pt x="24" y="1500"/>
                    <a:pt x="24" y="1499"/>
                    <a:pt x="24" y="1499"/>
                  </a:cubicBezTo>
                  <a:cubicBezTo>
                    <a:pt x="24" y="1499"/>
                    <a:pt x="24" y="1499"/>
                    <a:pt x="24" y="1499"/>
                  </a:cubicBezTo>
                  <a:cubicBezTo>
                    <a:pt x="23" y="1500"/>
                    <a:pt x="23" y="1500"/>
                    <a:pt x="23" y="1500"/>
                  </a:cubicBezTo>
                  <a:cubicBezTo>
                    <a:pt x="24" y="1500"/>
                    <a:pt x="24" y="1500"/>
                    <a:pt x="24" y="1500"/>
                  </a:cubicBezTo>
                  <a:cubicBezTo>
                    <a:pt x="24" y="1499"/>
                    <a:pt x="24" y="1499"/>
                    <a:pt x="24" y="1499"/>
                  </a:cubicBezTo>
                  <a:cubicBezTo>
                    <a:pt x="23" y="1500"/>
                    <a:pt x="23" y="1500"/>
                    <a:pt x="23" y="1500"/>
                  </a:cubicBezTo>
                  <a:cubicBezTo>
                    <a:pt x="24" y="1500"/>
                    <a:pt x="24" y="1500"/>
                    <a:pt x="24" y="1500"/>
                  </a:cubicBezTo>
                  <a:cubicBezTo>
                    <a:pt x="23" y="1500"/>
                    <a:pt x="23" y="1500"/>
                    <a:pt x="23" y="1500"/>
                  </a:cubicBezTo>
                  <a:cubicBezTo>
                    <a:pt x="24" y="1500"/>
                    <a:pt x="24" y="1500"/>
                    <a:pt x="24" y="1500"/>
                  </a:cubicBezTo>
                  <a:cubicBezTo>
                    <a:pt x="24" y="1500"/>
                    <a:pt x="24" y="1500"/>
                    <a:pt x="24" y="1500"/>
                  </a:cubicBezTo>
                  <a:cubicBezTo>
                    <a:pt x="23" y="1500"/>
                    <a:pt x="23" y="1500"/>
                    <a:pt x="23" y="1500"/>
                  </a:cubicBezTo>
                  <a:cubicBezTo>
                    <a:pt x="24" y="1500"/>
                    <a:pt x="24" y="1500"/>
                    <a:pt x="24" y="1500"/>
                  </a:cubicBezTo>
                  <a:cubicBezTo>
                    <a:pt x="23" y="1500"/>
                    <a:pt x="23" y="1500"/>
                    <a:pt x="23" y="1500"/>
                  </a:cubicBezTo>
                  <a:cubicBezTo>
                    <a:pt x="21" y="1500"/>
                    <a:pt x="21" y="1500"/>
                    <a:pt x="21" y="1500"/>
                  </a:cubicBezTo>
                  <a:cubicBezTo>
                    <a:pt x="21" y="1500"/>
                    <a:pt x="21" y="1501"/>
                    <a:pt x="21" y="1501"/>
                  </a:cubicBezTo>
                  <a:cubicBezTo>
                    <a:pt x="22" y="1502"/>
                    <a:pt x="22" y="1502"/>
                    <a:pt x="23" y="1502"/>
                  </a:cubicBezTo>
                  <a:cubicBezTo>
                    <a:pt x="25" y="1503"/>
                    <a:pt x="29" y="1504"/>
                    <a:pt x="34" y="1505"/>
                  </a:cubicBezTo>
                  <a:cubicBezTo>
                    <a:pt x="72" y="1510"/>
                    <a:pt x="197" y="1515"/>
                    <a:pt x="309" y="1515"/>
                  </a:cubicBezTo>
                  <a:cubicBezTo>
                    <a:pt x="363" y="1515"/>
                    <a:pt x="413" y="1514"/>
                    <a:pt x="451" y="1511"/>
                  </a:cubicBezTo>
                  <a:cubicBezTo>
                    <a:pt x="470" y="1510"/>
                    <a:pt x="485" y="1508"/>
                    <a:pt x="496" y="1506"/>
                  </a:cubicBezTo>
                  <a:cubicBezTo>
                    <a:pt x="501" y="1505"/>
                    <a:pt x="505" y="1503"/>
                    <a:pt x="509" y="1502"/>
                  </a:cubicBezTo>
                  <a:cubicBezTo>
                    <a:pt x="510" y="1501"/>
                    <a:pt x="511" y="1500"/>
                    <a:pt x="512" y="1499"/>
                  </a:cubicBezTo>
                  <a:cubicBezTo>
                    <a:pt x="513" y="1498"/>
                    <a:pt x="514" y="1497"/>
                    <a:pt x="514" y="1496"/>
                  </a:cubicBezTo>
                  <a:cubicBezTo>
                    <a:pt x="514" y="1466"/>
                    <a:pt x="509" y="1011"/>
                    <a:pt x="507" y="956"/>
                  </a:cubicBezTo>
                  <a:cubicBezTo>
                    <a:pt x="504" y="900"/>
                    <a:pt x="491" y="858"/>
                    <a:pt x="488" y="822"/>
                  </a:cubicBezTo>
                  <a:cubicBezTo>
                    <a:pt x="487" y="816"/>
                    <a:pt x="487" y="809"/>
                    <a:pt x="487" y="801"/>
                  </a:cubicBezTo>
                  <a:cubicBezTo>
                    <a:pt x="487" y="735"/>
                    <a:pt x="505" y="632"/>
                    <a:pt x="505" y="574"/>
                  </a:cubicBezTo>
                  <a:cubicBezTo>
                    <a:pt x="505" y="565"/>
                    <a:pt x="505" y="557"/>
                    <a:pt x="504" y="551"/>
                  </a:cubicBezTo>
                  <a:cubicBezTo>
                    <a:pt x="503" y="544"/>
                    <a:pt x="501" y="539"/>
                    <a:pt x="498" y="536"/>
                  </a:cubicBezTo>
                  <a:cubicBezTo>
                    <a:pt x="495" y="531"/>
                    <a:pt x="491" y="527"/>
                    <a:pt x="486" y="526"/>
                  </a:cubicBezTo>
                  <a:cubicBezTo>
                    <a:pt x="482" y="524"/>
                    <a:pt x="477" y="523"/>
                    <a:pt x="472" y="523"/>
                  </a:cubicBezTo>
                  <a:cubicBezTo>
                    <a:pt x="460" y="523"/>
                    <a:pt x="446" y="526"/>
                    <a:pt x="428" y="526"/>
                  </a:cubicBezTo>
                  <a:cubicBezTo>
                    <a:pt x="413" y="526"/>
                    <a:pt x="396" y="524"/>
                    <a:pt x="376" y="517"/>
                  </a:cubicBezTo>
                  <a:cubicBezTo>
                    <a:pt x="360" y="511"/>
                    <a:pt x="351" y="506"/>
                    <a:pt x="346" y="500"/>
                  </a:cubicBezTo>
                  <a:cubicBezTo>
                    <a:pt x="340" y="494"/>
                    <a:pt x="339" y="488"/>
                    <a:pt x="339" y="479"/>
                  </a:cubicBezTo>
                  <a:cubicBezTo>
                    <a:pt x="339" y="469"/>
                    <a:pt x="341" y="456"/>
                    <a:pt x="341" y="440"/>
                  </a:cubicBezTo>
                  <a:cubicBezTo>
                    <a:pt x="341" y="439"/>
                    <a:pt x="341" y="439"/>
                    <a:pt x="341" y="438"/>
                  </a:cubicBezTo>
                  <a:cubicBezTo>
                    <a:pt x="340" y="404"/>
                    <a:pt x="334" y="238"/>
                    <a:pt x="334" y="144"/>
                  </a:cubicBezTo>
                  <a:cubicBezTo>
                    <a:pt x="334" y="126"/>
                    <a:pt x="335" y="111"/>
                    <a:pt x="335" y="99"/>
                  </a:cubicBezTo>
                  <a:cubicBezTo>
                    <a:pt x="335" y="93"/>
                    <a:pt x="336" y="89"/>
                    <a:pt x="336" y="85"/>
                  </a:cubicBezTo>
                  <a:cubicBezTo>
                    <a:pt x="336" y="84"/>
                    <a:pt x="337" y="82"/>
                    <a:pt x="337" y="81"/>
                  </a:cubicBezTo>
                  <a:cubicBezTo>
                    <a:pt x="337" y="80"/>
                    <a:pt x="337" y="79"/>
                    <a:pt x="338" y="79"/>
                  </a:cubicBezTo>
                  <a:cubicBezTo>
                    <a:pt x="342" y="71"/>
                    <a:pt x="348" y="67"/>
                    <a:pt x="355" y="64"/>
                  </a:cubicBezTo>
                  <a:cubicBezTo>
                    <a:pt x="365" y="61"/>
                    <a:pt x="378" y="61"/>
                    <a:pt x="390" y="59"/>
                  </a:cubicBezTo>
                  <a:cubicBezTo>
                    <a:pt x="403" y="57"/>
                    <a:pt x="415" y="52"/>
                    <a:pt x="424" y="37"/>
                  </a:cubicBezTo>
                  <a:cubicBezTo>
                    <a:pt x="426" y="35"/>
                    <a:pt x="427" y="32"/>
                    <a:pt x="427" y="30"/>
                  </a:cubicBezTo>
                  <a:cubicBezTo>
                    <a:pt x="427" y="25"/>
                    <a:pt x="424" y="21"/>
                    <a:pt x="420" y="18"/>
                  </a:cubicBezTo>
                  <a:cubicBezTo>
                    <a:pt x="413" y="13"/>
                    <a:pt x="402" y="10"/>
                    <a:pt x="390" y="7"/>
                  </a:cubicBezTo>
                  <a:cubicBezTo>
                    <a:pt x="377" y="4"/>
                    <a:pt x="363" y="2"/>
                    <a:pt x="350" y="1"/>
                  </a:cubicBezTo>
                  <a:cubicBezTo>
                    <a:pt x="345" y="0"/>
                    <a:pt x="339" y="0"/>
                    <a:pt x="331" y="0"/>
                  </a:cubicBezTo>
                  <a:cubicBezTo>
                    <a:pt x="285" y="0"/>
                    <a:pt x="194" y="9"/>
                    <a:pt x="147" y="9"/>
                  </a:cubicBezTo>
                  <a:cubicBezTo>
                    <a:pt x="142" y="9"/>
                    <a:pt x="137" y="8"/>
                    <a:pt x="133" y="8"/>
                  </a:cubicBezTo>
                  <a:cubicBezTo>
                    <a:pt x="131" y="8"/>
                    <a:pt x="129" y="8"/>
                    <a:pt x="128" y="8"/>
                  </a:cubicBezTo>
                  <a:cubicBezTo>
                    <a:pt x="114" y="8"/>
                    <a:pt x="103" y="11"/>
                    <a:pt x="95" y="16"/>
                  </a:cubicBezTo>
                  <a:cubicBezTo>
                    <a:pt x="88" y="20"/>
                    <a:pt x="83" y="27"/>
                    <a:pt x="83" y="35"/>
                  </a:cubicBezTo>
                  <a:cubicBezTo>
                    <a:pt x="83" y="45"/>
                    <a:pt x="90" y="56"/>
                    <a:pt x="106" y="67"/>
                  </a:cubicBezTo>
                  <a:cubicBezTo>
                    <a:pt x="121" y="76"/>
                    <a:pt x="139" y="79"/>
                    <a:pt x="152" y="79"/>
                  </a:cubicBezTo>
                  <a:cubicBezTo>
                    <a:pt x="163" y="79"/>
                    <a:pt x="171" y="77"/>
                    <a:pt x="171" y="77"/>
                  </a:cubicBezTo>
                  <a:cubicBezTo>
                    <a:pt x="171" y="76"/>
                    <a:pt x="171" y="76"/>
                    <a:pt x="171" y="76"/>
                  </a:cubicBezTo>
                  <a:cubicBezTo>
                    <a:pt x="170" y="76"/>
                    <a:pt x="170" y="76"/>
                    <a:pt x="170" y="76"/>
                  </a:cubicBezTo>
                  <a:cubicBezTo>
                    <a:pt x="170" y="76"/>
                    <a:pt x="170" y="81"/>
                    <a:pt x="170" y="90"/>
                  </a:cubicBezTo>
                  <a:cubicBezTo>
                    <a:pt x="170" y="155"/>
                    <a:pt x="170" y="417"/>
                    <a:pt x="170" y="466"/>
                  </a:cubicBezTo>
                  <a:cubicBezTo>
                    <a:pt x="172" y="466"/>
                    <a:pt x="172" y="466"/>
                    <a:pt x="172" y="466"/>
                  </a:cubicBezTo>
                  <a:cubicBezTo>
                    <a:pt x="170" y="465"/>
                    <a:pt x="170" y="465"/>
                    <a:pt x="170" y="465"/>
                  </a:cubicBezTo>
                  <a:cubicBezTo>
                    <a:pt x="170" y="466"/>
                    <a:pt x="170" y="466"/>
                    <a:pt x="170" y="466"/>
                  </a:cubicBezTo>
                  <a:cubicBezTo>
                    <a:pt x="170" y="477"/>
                    <a:pt x="165" y="486"/>
                    <a:pt x="157" y="495"/>
                  </a:cubicBezTo>
                  <a:cubicBezTo>
                    <a:pt x="144" y="508"/>
                    <a:pt x="124" y="517"/>
                    <a:pt x="104" y="524"/>
                  </a:cubicBezTo>
                  <a:cubicBezTo>
                    <a:pt x="85" y="531"/>
                    <a:pt x="65" y="534"/>
                    <a:pt x="54" y="534"/>
                  </a:cubicBezTo>
                  <a:cubicBezTo>
                    <a:pt x="51" y="534"/>
                    <a:pt x="48" y="534"/>
                    <a:pt x="47" y="533"/>
                  </a:cubicBezTo>
                  <a:cubicBezTo>
                    <a:pt x="42" y="532"/>
                    <a:pt x="38" y="531"/>
                    <a:pt x="35" y="531"/>
                  </a:cubicBezTo>
                  <a:cubicBezTo>
                    <a:pt x="27" y="531"/>
                    <a:pt x="20" y="535"/>
                    <a:pt x="16" y="540"/>
                  </a:cubicBezTo>
                  <a:cubicBezTo>
                    <a:pt x="9" y="549"/>
                    <a:pt x="5" y="563"/>
                    <a:pt x="3" y="579"/>
                  </a:cubicBezTo>
                  <a:cubicBezTo>
                    <a:pt x="1" y="594"/>
                    <a:pt x="1" y="612"/>
                    <a:pt x="0" y="628"/>
                  </a:cubicBezTo>
                  <a:cubicBezTo>
                    <a:pt x="0" y="631"/>
                    <a:pt x="0" y="633"/>
                    <a:pt x="0" y="635"/>
                  </a:cubicBezTo>
                  <a:cubicBezTo>
                    <a:pt x="0" y="667"/>
                    <a:pt x="7" y="714"/>
                    <a:pt x="14" y="759"/>
                  </a:cubicBezTo>
                  <a:cubicBezTo>
                    <a:pt x="20" y="804"/>
                    <a:pt x="27" y="846"/>
                    <a:pt x="27" y="869"/>
                  </a:cubicBezTo>
                  <a:cubicBezTo>
                    <a:pt x="27" y="874"/>
                    <a:pt x="27" y="879"/>
                    <a:pt x="26" y="881"/>
                  </a:cubicBezTo>
                  <a:cubicBezTo>
                    <a:pt x="22" y="894"/>
                    <a:pt x="19" y="901"/>
                    <a:pt x="16" y="908"/>
                  </a:cubicBezTo>
                  <a:cubicBezTo>
                    <a:pt x="13" y="917"/>
                    <a:pt x="11" y="924"/>
                    <a:pt x="10" y="943"/>
                  </a:cubicBezTo>
                  <a:cubicBezTo>
                    <a:pt x="9" y="961"/>
                    <a:pt x="9" y="991"/>
                    <a:pt x="9" y="1047"/>
                  </a:cubicBezTo>
                  <a:cubicBezTo>
                    <a:pt x="9" y="1052"/>
                    <a:pt x="9" y="1057"/>
                    <a:pt x="9" y="1062"/>
                  </a:cubicBezTo>
                  <a:cubicBezTo>
                    <a:pt x="9" y="1117"/>
                    <a:pt x="21" y="1385"/>
                    <a:pt x="21" y="1500"/>
                  </a:cubicBezTo>
                  <a:lnTo>
                    <a:pt x="23" y="1500"/>
                  </a:lnTo>
                  <a:close/>
                </a:path>
              </a:pathLst>
            </a:custGeom>
            <a:solidFill>
              <a:srgbClr val="80808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FD23FB23-F792-B8A1-A2BA-7AD74ABFD318}"/>
                </a:ext>
              </a:extLst>
            </p:cNvPr>
            <p:cNvSpPr>
              <a:spLocks/>
            </p:cNvSpPr>
            <p:nvPr/>
          </p:nvSpPr>
          <p:spPr bwMode="gray">
            <a:xfrm>
              <a:off x="8833415" y="5223854"/>
              <a:ext cx="279503" cy="411063"/>
            </a:xfrm>
            <a:custGeom>
              <a:avLst/>
              <a:gdLst/>
              <a:ahLst/>
              <a:cxnLst>
                <a:cxn ang="0">
                  <a:pos x="174" y="23"/>
                </a:cxn>
                <a:cxn ang="0">
                  <a:pos x="173" y="381"/>
                </a:cxn>
                <a:cxn ang="0">
                  <a:pos x="173" y="410"/>
                </a:cxn>
                <a:cxn ang="0">
                  <a:pos x="47" y="480"/>
                </a:cxn>
                <a:cxn ang="0">
                  <a:pos x="2" y="575"/>
                </a:cxn>
                <a:cxn ang="0">
                  <a:pos x="28" y="831"/>
                </a:cxn>
                <a:cxn ang="0">
                  <a:pos x="27" y="836"/>
                </a:cxn>
                <a:cxn ang="0">
                  <a:pos x="56" y="802"/>
                </a:cxn>
                <a:cxn ang="0">
                  <a:pos x="67" y="673"/>
                </a:cxn>
                <a:cxn ang="0">
                  <a:pos x="86" y="519"/>
                </a:cxn>
                <a:cxn ang="0">
                  <a:pos x="249" y="485"/>
                </a:cxn>
                <a:cxn ang="0">
                  <a:pos x="436" y="587"/>
                </a:cxn>
                <a:cxn ang="0">
                  <a:pos x="452" y="791"/>
                </a:cxn>
                <a:cxn ang="0">
                  <a:pos x="496" y="826"/>
                </a:cxn>
                <a:cxn ang="0">
                  <a:pos x="487" y="771"/>
                </a:cxn>
                <a:cxn ang="0">
                  <a:pos x="498" y="482"/>
                </a:cxn>
                <a:cxn ang="0">
                  <a:pos x="376" y="464"/>
                </a:cxn>
                <a:cxn ang="0">
                  <a:pos x="339" y="414"/>
                </a:cxn>
                <a:cxn ang="0">
                  <a:pos x="323" y="1"/>
                </a:cxn>
                <a:cxn ang="0">
                  <a:pos x="253" y="404"/>
                </a:cxn>
                <a:cxn ang="0">
                  <a:pos x="174" y="23"/>
                </a:cxn>
              </a:cxnLst>
              <a:rect l="0" t="0" r="r" b="b"/>
              <a:pathLst>
                <a:path w="519" h="836">
                  <a:moveTo>
                    <a:pt x="174" y="23"/>
                  </a:moveTo>
                  <a:cubicBezTo>
                    <a:pt x="171" y="23"/>
                    <a:pt x="176" y="381"/>
                    <a:pt x="173" y="381"/>
                  </a:cubicBezTo>
                  <a:cubicBezTo>
                    <a:pt x="173" y="388"/>
                    <a:pt x="173" y="406"/>
                    <a:pt x="173" y="410"/>
                  </a:cubicBezTo>
                  <a:cubicBezTo>
                    <a:pt x="173" y="462"/>
                    <a:pt x="65" y="486"/>
                    <a:pt x="47" y="480"/>
                  </a:cubicBezTo>
                  <a:cubicBezTo>
                    <a:pt x="6" y="466"/>
                    <a:pt x="4" y="526"/>
                    <a:pt x="2" y="575"/>
                  </a:cubicBezTo>
                  <a:cubicBezTo>
                    <a:pt x="0" y="644"/>
                    <a:pt x="37" y="804"/>
                    <a:pt x="28" y="831"/>
                  </a:cubicBezTo>
                  <a:cubicBezTo>
                    <a:pt x="28" y="833"/>
                    <a:pt x="27" y="834"/>
                    <a:pt x="27" y="836"/>
                  </a:cubicBezTo>
                  <a:cubicBezTo>
                    <a:pt x="37" y="829"/>
                    <a:pt x="47" y="818"/>
                    <a:pt x="56" y="802"/>
                  </a:cubicBezTo>
                  <a:cubicBezTo>
                    <a:pt x="89" y="739"/>
                    <a:pt x="97" y="750"/>
                    <a:pt x="67" y="673"/>
                  </a:cubicBezTo>
                  <a:cubicBezTo>
                    <a:pt x="37" y="596"/>
                    <a:pt x="9" y="535"/>
                    <a:pt x="86" y="519"/>
                  </a:cubicBezTo>
                  <a:cubicBezTo>
                    <a:pt x="163" y="502"/>
                    <a:pt x="172" y="469"/>
                    <a:pt x="249" y="485"/>
                  </a:cubicBezTo>
                  <a:cubicBezTo>
                    <a:pt x="326" y="502"/>
                    <a:pt x="417" y="494"/>
                    <a:pt x="436" y="587"/>
                  </a:cubicBezTo>
                  <a:cubicBezTo>
                    <a:pt x="455" y="681"/>
                    <a:pt x="425" y="742"/>
                    <a:pt x="452" y="791"/>
                  </a:cubicBezTo>
                  <a:cubicBezTo>
                    <a:pt x="463" y="809"/>
                    <a:pt x="485" y="812"/>
                    <a:pt x="496" y="826"/>
                  </a:cubicBezTo>
                  <a:cubicBezTo>
                    <a:pt x="492" y="806"/>
                    <a:pt x="489" y="788"/>
                    <a:pt x="487" y="771"/>
                  </a:cubicBezTo>
                  <a:cubicBezTo>
                    <a:pt x="481" y="690"/>
                    <a:pt x="519" y="511"/>
                    <a:pt x="498" y="482"/>
                  </a:cubicBezTo>
                  <a:cubicBezTo>
                    <a:pt x="477" y="453"/>
                    <a:pt x="445" y="489"/>
                    <a:pt x="376" y="464"/>
                  </a:cubicBezTo>
                  <a:cubicBezTo>
                    <a:pt x="339" y="450"/>
                    <a:pt x="338" y="439"/>
                    <a:pt x="339" y="414"/>
                  </a:cubicBezTo>
                  <a:cubicBezTo>
                    <a:pt x="334" y="413"/>
                    <a:pt x="344" y="0"/>
                    <a:pt x="323" y="1"/>
                  </a:cubicBezTo>
                  <a:cubicBezTo>
                    <a:pt x="271" y="2"/>
                    <a:pt x="293" y="411"/>
                    <a:pt x="253" y="404"/>
                  </a:cubicBezTo>
                  <a:cubicBezTo>
                    <a:pt x="224" y="400"/>
                    <a:pt x="194" y="23"/>
                    <a:pt x="174" y="23"/>
                  </a:cubicBezTo>
                  <a:close/>
                </a:path>
              </a:pathLst>
            </a:custGeom>
            <a:solidFill>
              <a:srgbClr val="96948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0F54352B-1783-3FD2-E02F-45D03D488E33}"/>
                </a:ext>
              </a:extLst>
            </p:cNvPr>
            <p:cNvSpPr>
              <a:spLocks/>
            </p:cNvSpPr>
            <p:nvPr/>
          </p:nvSpPr>
          <p:spPr bwMode="gray">
            <a:xfrm>
              <a:off x="8643123" y="4958557"/>
              <a:ext cx="235924" cy="684897"/>
            </a:xfrm>
            <a:custGeom>
              <a:avLst/>
              <a:gdLst/>
              <a:ahLst/>
              <a:cxnLst>
                <a:cxn ang="0">
                  <a:pos x="389" y="1392"/>
                </a:cxn>
                <a:cxn ang="0">
                  <a:pos x="387" y="1392"/>
                </a:cxn>
                <a:cxn ang="0">
                  <a:pos x="374" y="1376"/>
                </a:cxn>
                <a:cxn ang="0">
                  <a:pos x="397" y="1169"/>
                </a:cxn>
                <a:cxn ang="0">
                  <a:pos x="398" y="1091"/>
                </a:cxn>
                <a:cxn ang="0">
                  <a:pos x="397" y="1054"/>
                </a:cxn>
                <a:cxn ang="0">
                  <a:pos x="403" y="1022"/>
                </a:cxn>
                <a:cxn ang="0">
                  <a:pos x="399" y="974"/>
                </a:cxn>
                <a:cxn ang="0">
                  <a:pos x="237" y="550"/>
                </a:cxn>
                <a:cxn ang="0">
                  <a:pos x="123" y="290"/>
                </a:cxn>
                <a:cxn ang="0">
                  <a:pos x="76" y="181"/>
                </a:cxn>
                <a:cxn ang="0">
                  <a:pos x="3" y="23"/>
                </a:cxn>
                <a:cxn ang="0">
                  <a:pos x="10" y="4"/>
                </a:cxn>
                <a:cxn ang="0">
                  <a:pos x="30" y="11"/>
                </a:cxn>
                <a:cxn ang="0">
                  <a:pos x="103" y="169"/>
                </a:cxn>
                <a:cxn ang="0">
                  <a:pos x="150" y="279"/>
                </a:cxn>
                <a:cxn ang="0">
                  <a:pos x="263" y="536"/>
                </a:cxn>
                <a:cxn ang="0">
                  <a:pos x="427" y="967"/>
                </a:cxn>
                <a:cxn ang="0">
                  <a:pos x="430" y="1033"/>
                </a:cxn>
                <a:cxn ang="0">
                  <a:pos x="426" y="1054"/>
                </a:cxn>
                <a:cxn ang="0">
                  <a:pos x="427" y="1090"/>
                </a:cxn>
                <a:cxn ang="0">
                  <a:pos x="426" y="1172"/>
                </a:cxn>
                <a:cxn ang="0">
                  <a:pos x="403" y="1379"/>
                </a:cxn>
                <a:cxn ang="0">
                  <a:pos x="389" y="1392"/>
                </a:cxn>
              </a:cxnLst>
              <a:rect l="0" t="0" r="r" b="b"/>
              <a:pathLst>
                <a:path w="438" h="1392">
                  <a:moveTo>
                    <a:pt x="389" y="1392"/>
                  </a:moveTo>
                  <a:cubicBezTo>
                    <a:pt x="388" y="1392"/>
                    <a:pt x="388" y="1392"/>
                    <a:pt x="387" y="1392"/>
                  </a:cubicBezTo>
                  <a:cubicBezTo>
                    <a:pt x="379" y="1391"/>
                    <a:pt x="373" y="1384"/>
                    <a:pt x="374" y="1376"/>
                  </a:cubicBezTo>
                  <a:cubicBezTo>
                    <a:pt x="375" y="1374"/>
                    <a:pt x="392" y="1218"/>
                    <a:pt x="397" y="1169"/>
                  </a:cubicBezTo>
                  <a:cubicBezTo>
                    <a:pt x="400" y="1137"/>
                    <a:pt x="399" y="1115"/>
                    <a:pt x="398" y="1091"/>
                  </a:cubicBezTo>
                  <a:cubicBezTo>
                    <a:pt x="397" y="1079"/>
                    <a:pt x="397" y="1067"/>
                    <a:pt x="397" y="1054"/>
                  </a:cubicBezTo>
                  <a:cubicBezTo>
                    <a:pt x="397" y="1037"/>
                    <a:pt x="400" y="1028"/>
                    <a:pt x="403" y="1022"/>
                  </a:cubicBezTo>
                  <a:cubicBezTo>
                    <a:pt x="405" y="1015"/>
                    <a:pt x="408" y="1010"/>
                    <a:pt x="399" y="974"/>
                  </a:cubicBezTo>
                  <a:cubicBezTo>
                    <a:pt x="382" y="911"/>
                    <a:pt x="265" y="605"/>
                    <a:pt x="237" y="550"/>
                  </a:cubicBezTo>
                  <a:cubicBezTo>
                    <a:pt x="218" y="512"/>
                    <a:pt x="166" y="389"/>
                    <a:pt x="123" y="290"/>
                  </a:cubicBezTo>
                  <a:cubicBezTo>
                    <a:pt x="102" y="242"/>
                    <a:pt x="84" y="200"/>
                    <a:pt x="76" y="181"/>
                  </a:cubicBezTo>
                  <a:cubicBezTo>
                    <a:pt x="51" y="125"/>
                    <a:pt x="4" y="24"/>
                    <a:pt x="3" y="23"/>
                  </a:cubicBezTo>
                  <a:cubicBezTo>
                    <a:pt x="0" y="16"/>
                    <a:pt x="3" y="7"/>
                    <a:pt x="10" y="4"/>
                  </a:cubicBezTo>
                  <a:cubicBezTo>
                    <a:pt x="17" y="0"/>
                    <a:pt x="26" y="3"/>
                    <a:pt x="30" y="11"/>
                  </a:cubicBezTo>
                  <a:cubicBezTo>
                    <a:pt x="30" y="12"/>
                    <a:pt x="78" y="113"/>
                    <a:pt x="103" y="169"/>
                  </a:cubicBezTo>
                  <a:cubicBezTo>
                    <a:pt x="111" y="188"/>
                    <a:pt x="129" y="230"/>
                    <a:pt x="150" y="279"/>
                  </a:cubicBezTo>
                  <a:cubicBezTo>
                    <a:pt x="190" y="372"/>
                    <a:pt x="245" y="499"/>
                    <a:pt x="263" y="536"/>
                  </a:cubicBezTo>
                  <a:cubicBezTo>
                    <a:pt x="292" y="594"/>
                    <a:pt x="410" y="900"/>
                    <a:pt x="427" y="967"/>
                  </a:cubicBezTo>
                  <a:cubicBezTo>
                    <a:pt x="438" y="1009"/>
                    <a:pt x="435" y="1020"/>
                    <a:pt x="430" y="1033"/>
                  </a:cubicBezTo>
                  <a:cubicBezTo>
                    <a:pt x="428" y="1038"/>
                    <a:pt x="426" y="1042"/>
                    <a:pt x="426" y="1054"/>
                  </a:cubicBezTo>
                  <a:cubicBezTo>
                    <a:pt x="426" y="1067"/>
                    <a:pt x="426" y="1079"/>
                    <a:pt x="427" y="1090"/>
                  </a:cubicBezTo>
                  <a:cubicBezTo>
                    <a:pt x="428" y="1114"/>
                    <a:pt x="429" y="1138"/>
                    <a:pt x="426" y="1172"/>
                  </a:cubicBezTo>
                  <a:cubicBezTo>
                    <a:pt x="421" y="1220"/>
                    <a:pt x="404" y="1378"/>
                    <a:pt x="403" y="1379"/>
                  </a:cubicBezTo>
                  <a:cubicBezTo>
                    <a:pt x="403" y="1387"/>
                    <a:pt x="396" y="1392"/>
                    <a:pt x="389" y="1392"/>
                  </a:cubicBezTo>
                  <a:close/>
                </a:path>
              </a:pathLst>
            </a:custGeom>
            <a:solidFill>
              <a:srgbClr val="333333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0238EFFA-D3F1-66D4-0C5A-E8F813C3CB74}"/>
                </a:ext>
              </a:extLst>
            </p:cNvPr>
            <p:cNvSpPr>
              <a:spLocks/>
            </p:cNvSpPr>
            <p:nvPr/>
          </p:nvSpPr>
          <p:spPr bwMode="gray">
            <a:xfrm>
              <a:off x="9059071" y="4961681"/>
              <a:ext cx="209685" cy="651579"/>
            </a:xfrm>
            <a:custGeom>
              <a:avLst/>
              <a:gdLst/>
              <a:ahLst/>
              <a:cxnLst>
                <a:cxn ang="0">
                  <a:pos x="48" y="1325"/>
                </a:cxn>
                <a:cxn ang="0">
                  <a:pos x="33" y="1310"/>
                </a:cxn>
                <a:cxn ang="0">
                  <a:pos x="27" y="1125"/>
                </a:cxn>
                <a:cxn ang="0">
                  <a:pos x="6" y="1089"/>
                </a:cxn>
                <a:cxn ang="0">
                  <a:pos x="0" y="1082"/>
                </a:cxn>
                <a:cxn ang="0">
                  <a:pos x="2" y="1074"/>
                </a:cxn>
                <a:cxn ang="0">
                  <a:pos x="18" y="1011"/>
                </a:cxn>
                <a:cxn ang="0">
                  <a:pos x="17" y="1006"/>
                </a:cxn>
                <a:cxn ang="0">
                  <a:pos x="17" y="918"/>
                </a:cxn>
                <a:cxn ang="0">
                  <a:pos x="143" y="594"/>
                </a:cxn>
                <a:cxn ang="0">
                  <a:pos x="203" y="428"/>
                </a:cxn>
                <a:cxn ang="0">
                  <a:pos x="277" y="224"/>
                </a:cxn>
                <a:cxn ang="0">
                  <a:pos x="359" y="12"/>
                </a:cxn>
                <a:cxn ang="0">
                  <a:pos x="377" y="3"/>
                </a:cxn>
                <a:cxn ang="0">
                  <a:pos x="386" y="22"/>
                </a:cxn>
                <a:cxn ang="0">
                  <a:pos x="304" y="236"/>
                </a:cxn>
                <a:cxn ang="0">
                  <a:pos x="230" y="437"/>
                </a:cxn>
                <a:cxn ang="0">
                  <a:pos x="170" y="605"/>
                </a:cxn>
                <a:cxn ang="0">
                  <a:pos x="45" y="925"/>
                </a:cxn>
                <a:cxn ang="0">
                  <a:pos x="45" y="999"/>
                </a:cxn>
                <a:cxn ang="0">
                  <a:pos x="47" y="1007"/>
                </a:cxn>
                <a:cxn ang="0">
                  <a:pos x="33" y="1074"/>
                </a:cxn>
                <a:cxn ang="0">
                  <a:pos x="56" y="1118"/>
                </a:cxn>
                <a:cxn ang="0">
                  <a:pos x="62" y="1310"/>
                </a:cxn>
                <a:cxn ang="0">
                  <a:pos x="48" y="1325"/>
                </a:cxn>
              </a:cxnLst>
              <a:rect l="0" t="0" r="r" b="b"/>
              <a:pathLst>
                <a:path w="389" h="1325">
                  <a:moveTo>
                    <a:pt x="48" y="1325"/>
                  </a:moveTo>
                  <a:cubicBezTo>
                    <a:pt x="39" y="1325"/>
                    <a:pt x="33" y="1318"/>
                    <a:pt x="33" y="1310"/>
                  </a:cubicBezTo>
                  <a:cubicBezTo>
                    <a:pt x="33" y="1236"/>
                    <a:pt x="31" y="1142"/>
                    <a:pt x="27" y="1125"/>
                  </a:cubicBezTo>
                  <a:cubicBezTo>
                    <a:pt x="23" y="1104"/>
                    <a:pt x="7" y="1089"/>
                    <a:pt x="6" y="1089"/>
                  </a:cubicBezTo>
                  <a:cubicBezTo>
                    <a:pt x="0" y="1082"/>
                    <a:pt x="0" y="1082"/>
                    <a:pt x="0" y="1082"/>
                  </a:cubicBezTo>
                  <a:cubicBezTo>
                    <a:pt x="2" y="1074"/>
                    <a:pt x="2" y="1074"/>
                    <a:pt x="2" y="1074"/>
                  </a:cubicBezTo>
                  <a:cubicBezTo>
                    <a:pt x="10" y="1049"/>
                    <a:pt x="18" y="1018"/>
                    <a:pt x="18" y="1011"/>
                  </a:cubicBezTo>
                  <a:cubicBezTo>
                    <a:pt x="18" y="1010"/>
                    <a:pt x="17" y="1008"/>
                    <a:pt x="17" y="1006"/>
                  </a:cubicBezTo>
                  <a:cubicBezTo>
                    <a:pt x="13" y="992"/>
                    <a:pt x="6" y="963"/>
                    <a:pt x="17" y="918"/>
                  </a:cubicBezTo>
                  <a:cubicBezTo>
                    <a:pt x="29" y="866"/>
                    <a:pt x="116" y="654"/>
                    <a:pt x="143" y="594"/>
                  </a:cubicBezTo>
                  <a:cubicBezTo>
                    <a:pt x="155" y="566"/>
                    <a:pt x="178" y="499"/>
                    <a:pt x="203" y="428"/>
                  </a:cubicBezTo>
                  <a:cubicBezTo>
                    <a:pt x="231" y="345"/>
                    <a:pt x="261" y="259"/>
                    <a:pt x="277" y="224"/>
                  </a:cubicBezTo>
                  <a:cubicBezTo>
                    <a:pt x="306" y="161"/>
                    <a:pt x="358" y="14"/>
                    <a:pt x="359" y="12"/>
                  </a:cubicBezTo>
                  <a:cubicBezTo>
                    <a:pt x="361" y="4"/>
                    <a:pt x="370" y="0"/>
                    <a:pt x="377" y="3"/>
                  </a:cubicBezTo>
                  <a:cubicBezTo>
                    <a:pt x="385" y="6"/>
                    <a:pt x="389" y="14"/>
                    <a:pt x="386" y="22"/>
                  </a:cubicBezTo>
                  <a:cubicBezTo>
                    <a:pt x="384" y="28"/>
                    <a:pt x="333" y="172"/>
                    <a:pt x="304" y="236"/>
                  </a:cubicBezTo>
                  <a:cubicBezTo>
                    <a:pt x="288" y="270"/>
                    <a:pt x="259" y="355"/>
                    <a:pt x="230" y="437"/>
                  </a:cubicBezTo>
                  <a:cubicBezTo>
                    <a:pt x="206" y="509"/>
                    <a:pt x="182" y="577"/>
                    <a:pt x="170" y="605"/>
                  </a:cubicBezTo>
                  <a:cubicBezTo>
                    <a:pt x="144" y="664"/>
                    <a:pt x="57" y="875"/>
                    <a:pt x="45" y="925"/>
                  </a:cubicBezTo>
                  <a:cubicBezTo>
                    <a:pt x="36" y="963"/>
                    <a:pt x="42" y="986"/>
                    <a:pt x="45" y="999"/>
                  </a:cubicBezTo>
                  <a:cubicBezTo>
                    <a:pt x="46" y="1002"/>
                    <a:pt x="47" y="1005"/>
                    <a:pt x="47" y="1007"/>
                  </a:cubicBezTo>
                  <a:cubicBezTo>
                    <a:pt x="49" y="1018"/>
                    <a:pt x="41" y="1048"/>
                    <a:pt x="33" y="1074"/>
                  </a:cubicBezTo>
                  <a:cubicBezTo>
                    <a:pt x="40" y="1083"/>
                    <a:pt x="51" y="1098"/>
                    <a:pt x="56" y="1118"/>
                  </a:cubicBezTo>
                  <a:cubicBezTo>
                    <a:pt x="62" y="1142"/>
                    <a:pt x="62" y="1261"/>
                    <a:pt x="62" y="1310"/>
                  </a:cubicBezTo>
                  <a:cubicBezTo>
                    <a:pt x="62" y="1318"/>
                    <a:pt x="56" y="1325"/>
                    <a:pt x="48" y="1325"/>
                  </a:cubicBezTo>
                  <a:close/>
                </a:path>
              </a:pathLst>
            </a:custGeom>
            <a:solidFill>
              <a:srgbClr val="333333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60" name="Freeform 43">
              <a:extLst>
                <a:ext uri="{FF2B5EF4-FFF2-40B4-BE49-F238E27FC236}">
                  <a16:creationId xmlns:a16="http://schemas.microsoft.com/office/drawing/2014/main" id="{258A222F-6EA8-0BD4-3493-E8C894DF5E93}"/>
                </a:ext>
              </a:extLst>
            </p:cNvPr>
            <p:cNvSpPr>
              <a:spLocks/>
            </p:cNvSpPr>
            <p:nvPr/>
          </p:nvSpPr>
          <p:spPr bwMode="gray">
            <a:xfrm>
              <a:off x="8649512" y="4941897"/>
              <a:ext cx="618102" cy="34984"/>
            </a:xfrm>
            <a:custGeom>
              <a:avLst/>
              <a:gdLst/>
              <a:ahLst/>
              <a:cxnLst>
                <a:cxn ang="0">
                  <a:pos x="761" y="71"/>
                </a:cxn>
                <a:cxn ang="0">
                  <a:pos x="692" y="56"/>
                </a:cxn>
                <a:cxn ang="0">
                  <a:pos x="606" y="32"/>
                </a:cxn>
                <a:cxn ang="0">
                  <a:pos x="417" y="24"/>
                </a:cxn>
                <a:cxn ang="0">
                  <a:pos x="396" y="26"/>
                </a:cxn>
                <a:cxn ang="0">
                  <a:pos x="322" y="28"/>
                </a:cxn>
                <a:cxn ang="0">
                  <a:pos x="274" y="26"/>
                </a:cxn>
                <a:cxn ang="0">
                  <a:pos x="121" y="28"/>
                </a:cxn>
                <a:cxn ang="0">
                  <a:pos x="10" y="62"/>
                </a:cxn>
                <a:cxn ang="0">
                  <a:pos x="0" y="49"/>
                </a:cxn>
                <a:cxn ang="0">
                  <a:pos x="121" y="12"/>
                </a:cxn>
                <a:cxn ang="0">
                  <a:pos x="274" y="10"/>
                </a:cxn>
                <a:cxn ang="0">
                  <a:pos x="323" y="12"/>
                </a:cxn>
                <a:cxn ang="0">
                  <a:pos x="395" y="10"/>
                </a:cxn>
                <a:cxn ang="0">
                  <a:pos x="415" y="8"/>
                </a:cxn>
                <a:cxn ang="0">
                  <a:pos x="609" y="16"/>
                </a:cxn>
                <a:cxn ang="0">
                  <a:pos x="697" y="41"/>
                </a:cxn>
                <a:cxn ang="0">
                  <a:pos x="788" y="53"/>
                </a:cxn>
                <a:cxn ang="0">
                  <a:pos x="857" y="40"/>
                </a:cxn>
                <a:cxn ang="0">
                  <a:pos x="949" y="26"/>
                </a:cxn>
                <a:cxn ang="0">
                  <a:pos x="1128" y="44"/>
                </a:cxn>
                <a:cxn ang="0">
                  <a:pos x="1147" y="59"/>
                </a:cxn>
                <a:cxn ang="0">
                  <a:pos x="1133" y="67"/>
                </a:cxn>
                <a:cxn ang="0">
                  <a:pos x="1133" y="67"/>
                </a:cxn>
                <a:cxn ang="0">
                  <a:pos x="1120" y="58"/>
                </a:cxn>
                <a:cxn ang="0">
                  <a:pos x="950" y="42"/>
                </a:cxn>
                <a:cxn ang="0">
                  <a:pos x="860" y="55"/>
                </a:cxn>
                <a:cxn ang="0">
                  <a:pos x="790" y="69"/>
                </a:cxn>
                <a:cxn ang="0">
                  <a:pos x="761" y="71"/>
                </a:cxn>
              </a:cxnLst>
              <a:rect l="0" t="0" r="r" b="b"/>
              <a:pathLst>
                <a:path w="1147" h="71">
                  <a:moveTo>
                    <a:pt x="761" y="71"/>
                  </a:moveTo>
                  <a:cubicBezTo>
                    <a:pt x="733" y="71"/>
                    <a:pt x="715" y="64"/>
                    <a:pt x="692" y="56"/>
                  </a:cubicBezTo>
                  <a:cubicBezTo>
                    <a:pt x="672" y="48"/>
                    <a:pt x="646" y="39"/>
                    <a:pt x="606" y="32"/>
                  </a:cubicBezTo>
                  <a:cubicBezTo>
                    <a:pt x="518" y="16"/>
                    <a:pt x="478" y="19"/>
                    <a:pt x="417" y="24"/>
                  </a:cubicBezTo>
                  <a:cubicBezTo>
                    <a:pt x="410" y="25"/>
                    <a:pt x="403" y="25"/>
                    <a:pt x="396" y="26"/>
                  </a:cubicBezTo>
                  <a:cubicBezTo>
                    <a:pt x="347" y="30"/>
                    <a:pt x="341" y="29"/>
                    <a:pt x="322" y="28"/>
                  </a:cubicBezTo>
                  <a:cubicBezTo>
                    <a:pt x="312" y="27"/>
                    <a:pt x="299" y="26"/>
                    <a:pt x="274" y="26"/>
                  </a:cubicBezTo>
                  <a:cubicBezTo>
                    <a:pt x="202" y="24"/>
                    <a:pt x="195" y="24"/>
                    <a:pt x="121" y="28"/>
                  </a:cubicBezTo>
                  <a:cubicBezTo>
                    <a:pt x="52" y="32"/>
                    <a:pt x="10" y="61"/>
                    <a:pt x="10" y="62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2" y="47"/>
                    <a:pt x="46" y="16"/>
                    <a:pt x="121" y="12"/>
                  </a:cubicBezTo>
                  <a:cubicBezTo>
                    <a:pt x="194" y="8"/>
                    <a:pt x="203" y="8"/>
                    <a:pt x="274" y="10"/>
                  </a:cubicBezTo>
                  <a:cubicBezTo>
                    <a:pt x="299" y="11"/>
                    <a:pt x="313" y="11"/>
                    <a:pt x="323" y="12"/>
                  </a:cubicBezTo>
                  <a:cubicBezTo>
                    <a:pt x="341" y="13"/>
                    <a:pt x="347" y="14"/>
                    <a:pt x="395" y="10"/>
                  </a:cubicBezTo>
                  <a:cubicBezTo>
                    <a:pt x="402" y="9"/>
                    <a:pt x="409" y="9"/>
                    <a:pt x="415" y="8"/>
                  </a:cubicBezTo>
                  <a:cubicBezTo>
                    <a:pt x="478" y="3"/>
                    <a:pt x="519" y="0"/>
                    <a:pt x="609" y="16"/>
                  </a:cubicBezTo>
                  <a:cubicBezTo>
                    <a:pt x="651" y="23"/>
                    <a:pt x="677" y="33"/>
                    <a:pt x="697" y="41"/>
                  </a:cubicBezTo>
                  <a:cubicBezTo>
                    <a:pt x="727" y="51"/>
                    <a:pt x="746" y="59"/>
                    <a:pt x="788" y="53"/>
                  </a:cubicBezTo>
                  <a:cubicBezTo>
                    <a:pt x="819" y="49"/>
                    <a:pt x="838" y="44"/>
                    <a:pt x="857" y="40"/>
                  </a:cubicBezTo>
                  <a:cubicBezTo>
                    <a:pt x="881" y="34"/>
                    <a:pt x="903" y="28"/>
                    <a:pt x="949" y="26"/>
                  </a:cubicBezTo>
                  <a:cubicBezTo>
                    <a:pt x="1028" y="22"/>
                    <a:pt x="1113" y="35"/>
                    <a:pt x="1128" y="44"/>
                  </a:cubicBezTo>
                  <a:cubicBezTo>
                    <a:pt x="1141" y="52"/>
                    <a:pt x="1146" y="57"/>
                    <a:pt x="1147" y="59"/>
                  </a:cubicBezTo>
                  <a:cubicBezTo>
                    <a:pt x="1133" y="67"/>
                    <a:pt x="1133" y="67"/>
                    <a:pt x="1133" y="67"/>
                  </a:cubicBezTo>
                  <a:cubicBezTo>
                    <a:pt x="1133" y="67"/>
                    <a:pt x="1133" y="67"/>
                    <a:pt x="1133" y="67"/>
                  </a:cubicBezTo>
                  <a:cubicBezTo>
                    <a:pt x="1133" y="67"/>
                    <a:pt x="1131" y="64"/>
                    <a:pt x="1120" y="58"/>
                  </a:cubicBezTo>
                  <a:cubicBezTo>
                    <a:pt x="1109" y="51"/>
                    <a:pt x="1028" y="38"/>
                    <a:pt x="950" y="42"/>
                  </a:cubicBezTo>
                  <a:cubicBezTo>
                    <a:pt x="906" y="44"/>
                    <a:pt x="885" y="49"/>
                    <a:pt x="860" y="55"/>
                  </a:cubicBezTo>
                  <a:cubicBezTo>
                    <a:pt x="842" y="60"/>
                    <a:pt x="822" y="65"/>
                    <a:pt x="790" y="69"/>
                  </a:cubicBezTo>
                  <a:cubicBezTo>
                    <a:pt x="779" y="70"/>
                    <a:pt x="770" y="71"/>
                    <a:pt x="761" y="7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2EA83080-FFEE-47DE-3457-7963DBBEF5B9}"/>
                </a:ext>
              </a:extLst>
            </p:cNvPr>
            <p:cNvSpPr>
              <a:spLocks/>
            </p:cNvSpPr>
            <p:nvPr/>
          </p:nvSpPr>
          <p:spPr bwMode="gray">
            <a:xfrm>
              <a:off x="8254557" y="4312809"/>
              <a:ext cx="1422844" cy="1631551"/>
            </a:xfrm>
            <a:custGeom>
              <a:avLst/>
              <a:gdLst/>
              <a:ahLst/>
              <a:cxnLst>
                <a:cxn ang="0">
                  <a:pos x="1838" y="3314"/>
                </a:cxn>
                <a:cxn ang="0">
                  <a:pos x="1914" y="3299"/>
                </a:cxn>
                <a:cxn ang="0">
                  <a:pos x="2043" y="3116"/>
                </a:cxn>
                <a:cxn ang="0">
                  <a:pos x="2141" y="2579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640" y="1254"/>
                </a:cxn>
                <a:cxn ang="0">
                  <a:pos x="2271" y="412"/>
                </a:cxn>
                <a:cxn ang="0">
                  <a:pos x="1385" y="0"/>
                </a:cxn>
                <a:cxn ang="0">
                  <a:pos x="1" y="1317"/>
                </a:cxn>
                <a:cxn ang="0">
                  <a:pos x="429" y="2440"/>
                </a:cxn>
                <a:cxn ang="0">
                  <a:pos x="599" y="2986"/>
                </a:cxn>
                <a:cxn ang="0">
                  <a:pos x="749" y="3306"/>
                </a:cxn>
                <a:cxn ang="0">
                  <a:pos x="1839" y="3314"/>
                </a:cxn>
                <a:cxn ang="0">
                  <a:pos x="1838" y="3314"/>
                </a:cxn>
                <a:cxn ang="0">
                  <a:pos x="1839" y="3311"/>
                </a:cxn>
                <a:cxn ang="0">
                  <a:pos x="750" y="3305"/>
                </a:cxn>
                <a:cxn ang="0">
                  <a:pos x="751" y="3303"/>
                </a:cxn>
                <a:cxn ang="0">
                  <a:pos x="602" y="2986"/>
                </a:cxn>
                <a:cxn ang="0">
                  <a:pos x="431" y="2439"/>
                </a:cxn>
                <a:cxn ang="0">
                  <a:pos x="3" y="1318"/>
                </a:cxn>
                <a:cxn ang="0">
                  <a:pos x="1385" y="3"/>
                </a:cxn>
                <a:cxn ang="0">
                  <a:pos x="2269" y="414"/>
                </a:cxn>
                <a:cxn ang="0">
                  <a:pos x="2638" y="1254"/>
                </a:cxn>
                <a:cxn ang="0">
                  <a:pos x="2637" y="1254"/>
                </a:cxn>
                <a:cxn ang="0">
                  <a:pos x="2138" y="2578"/>
                </a:cxn>
                <a:cxn ang="0">
                  <a:pos x="2040" y="3115"/>
                </a:cxn>
                <a:cxn ang="0">
                  <a:pos x="1912" y="3296"/>
                </a:cxn>
                <a:cxn ang="0">
                  <a:pos x="1844" y="3313"/>
                </a:cxn>
                <a:cxn ang="0">
                  <a:pos x="1840" y="3311"/>
                </a:cxn>
                <a:cxn ang="0">
                  <a:pos x="1840" y="3311"/>
                </a:cxn>
                <a:cxn ang="0">
                  <a:pos x="1839" y="3311"/>
                </a:cxn>
              </a:cxnLst>
              <a:rect l="0" t="0" r="r" b="b"/>
              <a:pathLst>
                <a:path w="2640" h="3317">
                  <a:moveTo>
                    <a:pt x="1839" y="3313"/>
                  </a:moveTo>
                  <a:cubicBezTo>
                    <a:pt x="1838" y="3314"/>
                    <a:pt x="1838" y="3314"/>
                    <a:pt x="1838" y="3314"/>
                  </a:cubicBezTo>
                  <a:cubicBezTo>
                    <a:pt x="1838" y="3314"/>
                    <a:pt x="1845" y="3317"/>
                    <a:pt x="1856" y="3317"/>
                  </a:cubicBezTo>
                  <a:cubicBezTo>
                    <a:pt x="1869" y="3317"/>
                    <a:pt x="1888" y="3313"/>
                    <a:pt x="1914" y="3299"/>
                  </a:cubicBezTo>
                  <a:cubicBezTo>
                    <a:pt x="1945" y="3280"/>
                    <a:pt x="1980" y="3233"/>
                    <a:pt x="2008" y="3185"/>
                  </a:cubicBezTo>
                  <a:cubicBezTo>
                    <a:pt x="2022" y="3161"/>
                    <a:pt x="2034" y="3137"/>
                    <a:pt x="2043" y="3116"/>
                  </a:cubicBezTo>
                  <a:cubicBezTo>
                    <a:pt x="2052" y="3095"/>
                    <a:pt x="2057" y="3077"/>
                    <a:pt x="2058" y="3066"/>
                  </a:cubicBezTo>
                  <a:cubicBezTo>
                    <a:pt x="2066" y="2885"/>
                    <a:pt x="2090" y="2701"/>
                    <a:pt x="2141" y="2579"/>
                  </a:cubicBezTo>
                  <a:cubicBezTo>
                    <a:pt x="2198" y="2440"/>
                    <a:pt x="2322" y="2266"/>
                    <a:pt x="2433" y="2048"/>
                  </a:cubicBezTo>
                  <a:cubicBezTo>
                    <a:pt x="2543" y="1830"/>
                    <a:pt x="2640" y="1568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1254"/>
                    <a:pt x="2640" y="1254"/>
                    <a:pt x="2640" y="1254"/>
                  </a:cubicBezTo>
                  <a:cubicBezTo>
                    <a:pt x="2640" y="965"/>
                    <a:pt x="2497" y="653"/>
                    <a:pt x="2271" y="412"/>
                  </a:cubicBezTo>
                  <a:cubicBezTo>
                    <a:pt x="2044" y="172"/>
                    <a:pt x="1735" y="3"/>
                    <a:pt x="1400" y="0"/>
                  </a:cubicBezTo>
                  <a:cubicBezTo>
                    <a:pt x="1395" y="0"/>
                    <a:pt x="1390" y="0"/>
                    <a:pt x="1385" y="0"/>
                  </a:cubicBezTo>
                  <a:cubicBezTo>
                    <a:pt x="848" y="0"/>
                    <a:pt x="504" y="222"/>
                    <a:pt x="294" y="497"/>
                  </a:cubicBezTo>
                  <a:cubicBezTo>
                    <a:pt x="83" y="773"/>
                    <a:pt x="6" y="1102"/>
                    <a:pt x="1" y="1317"/>
                  </a:cubicBezTo>
                  <a:cubicBezTo>
                    <a:pt x="0" y="1324"/>
                    <a:pt x="0" y="1331"/>
                    <a:pt x="0" y="1338"/>
                  </a:cubicBezTo>
                  <a:cubicBezTo>
                    <a:pt x="0" y="1663"/>
                    <a:pt x="180" y="2018"/>
                    <a:pt x="429" y="2440"/>
                  </a:cubicBezTo>
                  <a:cubicBezTo>
                    <a:pt x="556" y="2656"/>
                    <a:pt x="586" y="2775"/>
                    <a:pt x="594" y="2865"/>
                  </a:cubicBezTo>
                  <a:cubicBezTo>
                    <a:pt x="598" y="2910"/>
                    <a:pt x="596" y="2948"/>
                    <a:pt x="599" y="2986"/>
                  </a:cubicBezTo>
                  <a:cubicBezTo>
                    <a:pt x="601" y="3024"/>
                    <a:pt x="608" y="3064"/>
                    <a:pt x="627" y="3112"/>
                  </a:cubicBezTo>
                  <a:cubicBezTo>
                    <a:pt x="683" y="3247"/>
                    <a:pt x="749" y="3306"/>
                    <a:pt x="749" y="3306"/>
                  </a:cubicBezTo>
                  <a:cubicBezTo>
                    <a:pt x="750" y="3306"/>
                    <a:pt x="750" y="3306"/>
                    <a:pt x="750" y="3306"/>
                  </a:cubicBezTo>
                  <a:cubicBezTo>
                    <a:pt x="1839" y="3314"/>
                    <a:pt x="1839" y="3314"/>
                    <a:pt x="1839" y="3314"/>
                  </a:cubicBezTo>
                  <a:cubicBezTo>
                    <a:pt x="1839" y="3313"/>
                    <a:pt x="1839" y="3313"/>
                    <a:pt x="1839" y="3313"/>
                  </a:cubicBezTo>
                  <a:cubicBezTo>
                    <a:pt x="1838" y="3314"/>
                    <a:pt x="1838" y="3314"/>
                    <a:pt x="1838" y="3314"/>
                  </a:cubicBezTo>
                  <a:cubicBezTo>
                    <a:pt x="1839" y="3313"/>
                    <a:pt x="1839" y="3313"/>
                    <a:pt x="1839" y="3313"/>
                  </a:cubicBezTo>
                  <a:cubicBezTo>
                    <a:pt x="1839" y="3311"/>
                    <a:pt x="1839" y="3311"/>
                    <a:pt x="1839" y="3311"/>
                  </a:cubicBezTo>
                  <a:cubicBezTo>
                    <a:pt x="750" y="3303"/>
                    <a:pt x="750" y="3303"/>
                    <a:pt x="750" y="3303"/>
                  </a:cubicBezTo>
                  <a:cubicBezTo>
                    <a:pt x="750" y="3305"/>
                    <a:pt x="750" y="3305"/>
                    <a:pt x="750" y="3305"/>
                  </a:cubicBezTo>
                  <a:cubicBezTo>
                    <a:pt x="751" y="3304"/>
                    <a:pt x="751" y="3304"/>
                    <a:pt x="751" y="3304"/>
                  </a:cubicBezTo>
                  <a:cubicBezTo>
                    <a:pt x="751" y="3304"/>
                    <a:pt x="751" y="3304"/>
                    <a:pt x="751" y="3303"/>
                  </a:cubicBezTo>
                  <a:cubicBezTo>
                    <a:pt x="743" y="3296"/>
                    <a:pt x="682" y="3237"/>
                    <a:pt x="630" y="3111"/>
                  </a:cubicBezTo>
                  <a:cubicBezTo>
                    <a:pt x="611" y="3063"/>
                    <a:pt x="604" y="3024"/>
                    <a:pt x="602" y="2986"/>
                  </a:cubicBezTo>
                  <a:cubicBezTo>
                    <a:pt x="598" y="2929"/>
                    <a:pt x="603" y="2873"/>
                    <a:pt x="585" y="2791"/>
                  </a:cubicBezTo>
                  <a:cubicBezTo>
                    <a:pt x="567" y="2709"/>
                    <a:pt x="527" y="2600"/>
                    <a:pt x="431" y="2439"/>
                  </a:cubicBezTo>
                  <a:cubicBezTo>
                    <a:pt x="183" y="2017"/>
                    <a:pt x="3" y="1662"/>
                    <a:pt x="3" y="1338"/>
                  </a:cubicBezTo>
                  <a:cubicBezTo>
                    <a:pt x="3" y="1331"/>
                    <a:pt x="3" y="1324"/>
                    <a:pt x="3" y="1318"/>
                  </a:cubicBezTo>
                  <a:cubicBezTo>
                    <a:pt x="9" y="1103"/>
                    <a:pt x="86" y="774"/>
                    <a:pt x="296" y="499"/>
                  </a:cubicBezTo>
                  <a:cubicBezTo>
                    <a:pt x="506" y="224"/>
                    <a:pt x="849" y="3"/>
                    <a:pt x="1385" y="3"/>
                  </a:cubicBezTo>
                  <a:cubicBezTo>
                    <a:pt x="1390" y="3"/>
                    <a:pt x="1395" y="3"/>
                    <a:pt x="1400" y="3"/>
                  </a:cubicBezTo>
                  <a:cubicBezTo>
                    <a:pt x="1734" y="6"/>
                    <a:pt x="2043" y="174"/>
                    <a:pt x="2269" y="414"/>
                  </a:cubicBezTo>
                  <a:cubicBezTo>
                    <a:pt x="2494" y="654"/>
                    <a:pt x="2637" y="966"/>
                    <a:pt x="2637" y="1254"/>
                  </a:cubicBezTo>
                  <a:cubicBezTo>
                    <a:pt x="2638" y="1254"/>
                    <a:pt x="2638" y="1254"/>
                    <a:pt x="2638" y="1254"/>
                  </a:cubicBezTo>
                  <a:cubicBezTo>
                    <a:pt x="2637" y="1254"/>
                    <a:pt x="2637" y="1254"/>
                    <a:pt x="2637" y="1254"/>
                  </a:cubicBezTo>
                  <a:cubicBezTo>
                    <a:pt x="2637" y="1254"/>
                    <a:pt x="2637" y="1254"/>
                    <a:pt x="2637" y="1254"/>
                  </a:cubicBezTo>
                  <a:cubicBezTo>
                    <a:pt x="2637" y="1568"/>
                    <a:pt x="2541" y="1829"/>
                    <a:pt x="2430" y="2046"/>
                  </a:cubicBezTo>
                  <a:cubicBezTo>
                    <a:pt x="2320" y="2264"/>
                    <a:pt x="2195" y="2438"/>
                    <a:pt x="2138" y="2578"/>
                  </a:cubicBezTo>
                  <a:cubicBezTo>
                    <a:pt x="2088" y="2700"/>
                    <a:pt x="2063" y="2885"/>
                    <a:pt x="2055" y="3066"/>
                  </a:cubicBezTo>
                  <a:cubicBezTo>
                    <a:pt x="2054" y="3077"/>
                    <a:pt x="2049" y="3094"/>
                    <a:pt x="2040" y="3115"/>
                  </a:cubicBezTo>
                  <a:cubicBezTo>
                    <a:pt x="2027" y="3146"/>
                    <a:pt x="2007" y="3184"/>
                    <a:pt x="1984" y="3219"/>
                  </a:cubicBezTo>
                  <a:cubicBezTo>
                    <a:pt x="1960" y="3253"/>
                    <a:pt x="1935" y="3282"/>
                    <a:pt x="1912" y="3296"/>
                  </a:cubicBezTo>
                  <a:cubicBezTo>
                    <a:pt x="1887" y="3311"/>
                    <a:pt x="1869" y="3314"/>
                    <a:pt x="1856" y="3314"/>
                  </a:cubicBezTo>
                  <a:cubicBezTo>
                    <a:pt x="1851" y="3314"/>
                    <a:pt x="1847" y="3313"/>
                    <a:pt x="1844" y="3313"/>
                  </a:cubicBezTo>
                  <a:cubicBezTo>
                    <a:pt x="1842" y="3312"/>
                    <a:pt x="1841" y="3312"/>
                    <a:pt x="1841" y="3312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40" y="3311"/>
                    <a:pt x="1840" y="3311"/>
                    <a:pt x="1840" y="3311"/>
                  </a:cubicBezTo>
                  <a:cubicBezTo>
                    <a:pt x="1839" y="3311"/>
                    <a:pt x="1839" y="3311"/>
                    <a:pt x="1839" y="3311"/>
                  </a:cubicBezTo>
                  <a:cubicBezTo>
                    <a:pt x="1839" y="3311"/>
                    <a:pt x="1839" y="3311"/>
                    <a:pt x="1839" y="3311"/>
                  </a:cubicBezTo>
                  <a:lnTo>
                    <a:pt x="1839" y="3313"/>
                  </a:lnTo>
                  <a:close/>
                </a:path>
              </a:pathLst>
            </a:custGeom>
            <a:solidFill>
              <a:srgbClr val="66666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  <p:sp>
          <p:nvSpPr>
            <p:cNvPr id="62" name="Freeform 44">
              <a:extLst>
                <a:ext uri="{FF2B5EF4-FFF2-40B4-BE49-F238E27FC236}">
                  <a16:creationId xmlns:a16="http://schemas.microsoft.com/office/drawing/2014/main" id="{1DF46458-357E-D120-595C-FEF319622EEA}"/>
                </a:ext>
              </a:extLst>
            </p:cNvPr>
            <p:cNvSpPr>
              <a:spLocks/>
            </p:cNvSpPr>
            <p:nvPr/>
          </p:nvSpPr>
          <p:spPr bwMode="gray">
            <a:xfrm>
              <a:off x="8251135" y="4309894"/>
              <a:ext cx="1425125" cy="1639047"/>
            </a:xfrm>
            <a:custGeom>
              <a:avLst/>
              <a:gdLst/>
              <a:ahLst/>
              <a:cxnLst>
                <a:cxn ang="0">
                  <a:pos x="1845" y="3319"/>
                </a:cxn>
                <a:cxn ang="0">
                  <a:pos x="1919" y="3303"/>
                </a:cxn>
                <a:cxn ang="0">
                  <a:pos x="2062" y="3072"/>
                </a:cxn>
                <a:cxn ang="0">
                  <a:pos x="2145" y="2584"/>
                </a:cxn>
                <a:cxn ang="0">
                  <a:pos x="2644" y="1260"/>
                </a:cxn>
                <a:cxn ang="0">
                  <a:pos x="1406" y="8"/>
                </a:cxn>
                <a:cxn ang="0">
                  <a:pos x="8" y="1324"/>
                </a:cxn>
                <a:cxn ang="0">
                  <a:pos x="436" y="2445"/>
                </a:cxn>
                <a:cxn ang="0">
                  <a:pos x="635" y="3117"/>
                </a:cxn>
                <a:cxn ang="0">
                  <a:pos x="756" y="3311"/>
                </a:cxn>
                <a:cxn ang="0">
                  <a:pos x="1845" y="3319"/>
                </a:cxn>
              </a:cxnLst>
              <a:rect l="0" t="0" r="r" b="b"/>
              <a:pathLst>
                <a:path w="2644" h="3332">
                  <a:moveTo>
                    <a:pt x="1845" y="3319"/>
                  </a:moveTo>
                  <a:cubicBezTo>
                    <a:pt x="1845" y="3319"/>
                    <a:pt x="1871" y="3332"/>
                    <a:pt x="1919" y="3303"/>
                  </a:cubicBezTo>
                  <a:cubicBezTo>
                    <a:pt x="1981" y="3266"/>
                    <a:pt x="2060" y="3115"/>
                    <a:pt x="2062" y="3072"/>
                  </a:cubicBezTo>
                  <a:cubicBezTo>
                    <a:pt x="2070" y="2891"/>
                    <a:pt x="2095" y="2707"/>
                    <a:pt x="2145" y="2584"/>
                  </a:cubicBezTo>
                  <a:cubicBezTo>
                    <a:pt x="2259" y="2306"/>
                    <a:pt x="2644" y="1887"/>
                    <a:pt x="2644" y="1260"/>
                  </a:cubicBezTo>
                  <a:cubicBezTo>
                    <a:pt x="2644" y="682"/>
                    <a:pt x="2074" y="13"/>
                    <a:pt x="1406" y="8"/>
                  </a:cubicBezTo>
                  <a:cubicBezTo>
                    <a:pt x="320" y="0"/>
                    <a:pt x="18" y="891"/>
                    <a:pt x="8" y="1324"/>
                  </a:cubicBezTo>
                  <a:cubicBezTo>
                    <a:pt x="0" y="1654"/>
                    <a:pt x="182" y="2014"/>
                    <a:pt x="436" y="2445"/>
                  </a:cubicBezTo>
                  <a:cubicBezTo>
                    <a:pt x="690" y="2877"/>
                    <a:pt x="556" y="2925"/>
                    <a:pt x="635" y="3117"/>
                  </a:cubicBezTo>
                  <a:cubicBezTo>
                    <a:pt x="690" y="3252"/>
                    <a:pt x="756" y="3311"/>
                    <a:pt x="756" y="3311"/>
                  </a:cubicBezTo>
                  <a:lnTo>
                    <a:pt x="1845" y="3319"/>
                  </a:lnTo>
                  <a:close/>
                </a:path>
              </a:pathLst>
            </a:custGeom>
            <a:gradFill>
              <a:gsLst>
                <a:gs pos="98000">
                  <a:srgbClr val="000000">
                    <a:alpha val="0"/>
                  </a:srgbClr>
                </a:gs>
                <a:gs pos="100000">
                  <a:srgbClr val="000000">
                    <a:alpha val="60000"/>
                  </a:srgbClr>
                </a:gs>
              </a:gsLst>
              <a:lin ang="5400000" scaled="0"/>
            </a:gra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29" tIns="45715" rIns="91429" bIns="45715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ea typeface="KoPub돋움체_Pro Bold" pitchFamily="18" charset="-127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8891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I. Background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01968160-42C1-904C-258A-6F1DFD056445}"/>
              </a:ext>
            </a:extLst>
          </p:cNvPr>
          <p:cNvSpPr/>
          <p:nvPr/>
        </p:nvSpPr>
        <p:spPr>
          <a:xfrm>
            <a:off x="1751076" y="3704526"/>
            <a:ext cx="4524119" cy="2094230"/>
          </a:xfrm>
          <a:custGeom>
            <a:avLst/>
            <a:gdLst/>
            <a:ahLst/>
            <a:cxnLst/>
            <a:rect l="l" t="t" r="r" b="b"/>
            <a:pathLst>
              <a:path w="5939155" h="2094229">
                <a:moveTo>
                  <a:pt x="0" y="2093976"/>
                </a:moveTo>
                <a:lnTo>
                  <a:pt x="5938774" y="2093976"/>
                </a:lnTo>
                <a:lnTo>
                  <a:pt x="5938774" y="0"/>
                </a:lnTo>
                <a:lnTo>
                  <a:pt x="0" y="0"/>
                </a:lnTo>
                <a:lnTo>
                  <a:pt x="0" y="2093976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22A25A63-9AA2-284C-F397-6EF5364B6F9A}"/>
              </a:ext>
            </a:extLst>
          </p:cNvPr>
          <p:cNvSpPr/>
          <p:nvPr/>
        </p:nvSpPr>
        <p:spPr>
          <a:xfrm>
            <a:off x="1751076" y="1463040"/>
            <a:ext cx="4526025" cy="2094230"/>
          </a:xfrm>
          <a:custGeom>
            <a:avLst/>
            <a:gdLst/>
            <a:ahLst/>
            <a:cxnLst/>
            <a:rect l="l" t="t" r="r" b="b"/>
            <a:pathLst>
              <a:path w="5939155" h="2094229">
                <a:moveTo>
                  <a:pt x="0" y="2093976"/>
                </a:moveTo>
                <a:lnTo>
                  <a:pt x="5938774" y="2093976"/>
                </a:lnTo>
                <a:lnTo>
                  <a:pt x="5938774" y="0"/>
                </a:lnTo>
                <a:lnTo>
                  <a:pt x="0" y="0"/>
                </a:lnTo>
                <a:lnTo>
                  <a:pt x="0" y="2093976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12">
            <a:extLst>
              <a:ext uri="{FF2B5EF4-FFF2-40B4-BE49-F238E27FC236}">
                <a16:creationId xmlns:a16="http://schemas.microsoft.com/office/drawing/2014/main" id="{1B2C40B3-6762-F3E5-D92C-6A32C79B89D3}"/>
              </a:ext>
            </a:extLst>
          </p:cNvPr>
          <p:cNvSpPr/>
          <p:nvPr/>
        </p:nvSpPr>
        <p:spPr>
          <a:xfrm>
            <a:off x="620712" y="1824991"/>
            <a:ext cx="1369060" cy="1368425"/>
          </a:xfrm>
          <a:custGeom>
            <a:avLst/>
            <a:gdLst/>
            <a:ahLst/>
            <a:cxnLst/>
            <a:rect l="l" t="t" r="r" b="b"/>
            <a:pathLst>
              <a:path w="1369060" h="1368425">
                <a:moveTo>
                  <a:pt x="1141285" y="0"/>
                </a:moveTo>
                <a:lnTo>
                  <a:pt x="0" y="0"/>
                </a:lnTo>
                <a:lnTo>
                  <a:pt x="0" y="1368425"/>
                </a:lnTo>
                <a:lnTo>
                  <a:pt x="1141285" y="1368425"/>
                </a:lnTo>
                <a:lnTo>
                  <a:pt x="1368488" y="684149"/>
                </a:lnTo>
                <a:lnTo>
                  <a:pt x="1141285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1E9FB968-5EE5-8E81-39E6-FACD8528D7E5}"/>
              </a:ext>
            </a:extLst>
          </p:cNvPr>
          <p:cNvSpPr/>
          <p:nvPr/>
        </p:nvSpPr>
        <p:spPr>
          <a:xfrm>
            <a:off x="620712" y="1824991"/>
            <a:ext cx="1369060" cy="1368425"/>
          </a:xfrm>
          <a:custGeom>
            <a:avLst/>
            <a:gdLst/>
            <a:ahLst/>
            <a:cxnLst/>
            <a:rect l="l" t="t" r="r" b="b"/>
            <a:pathLst>
              <a:path w="1369060" h="1368425">
                <a:moveTo>
                  <a:pt x="0" y="0"/>
                </a:moveTo>
                <a:lnTo>
                  <a:pt x="1141285" y="0"/>
                </a:lnTo>
                <a:lnTo>
                  <a:pt x="1368488" y="684149"/>
                </a:lnTo>
                <a:lnTo>
                  <a:pt x="1141285" y="1368425"/>
                </a:lnTo>
                <a:lnTo>
                  <a:pt x="0" y="1368425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B892A146-BBB1-6E64-B6D2-CD696749B85F}"/>
              </a:ext>
            </a:extLst>
          </p:cNvPr>
          <p:cNvSpPr txBox="1"/>
          <p:nvPr/>
        </p:nvSpPr>
        <p:spPr>
          <a:xfrm>
            <a:off x="684682" y="2218308"/>
            <a:ext cx="1126490" cy="6848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Research</a:t>
            </a:r>
          </a:p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Question</a:t>
            </a:r>
          </a:p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1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3" name="object 17">
            <a:extLst>
              <a:ext uri="{FF2B5EF4-FFF2-40B4-BE49-F238E27FC236}">
                <a16:creationId xmlns:a16="http://schemas.microsoft.com/office/drawing/2014/main" id="{50774B00-7E2F-F3C7-DA7C-B551AD9BB6BF}"/>
              </a:ext>
            </a:extLst>
          </p:cNvPr>
          <p:cNvSpPr/>
          <p:nvPr/>
        </p:nvSpPr>
        <p:spPr>
          <a:xfrm>
            <a:off x="620712" y="4068063"/>
            <a:ext cx="1369060" cy="1369060"/>
          </a:xfrm>
          <a:custGeom>
            <a:avLst/>
            <a:gdLst/>
            <a:ahLst/>
            <a:cxnLst/>
            <a:rect l="l" t="t" r="r" b="b"/>
            <a:pathLst>
              <a:path w="1369060" h="1369060">
                <a:moveTo>
                  <a:pt x="1141285" y="0"/>
                </a:moveTo>
                <a:lnTo>
                  <a:pt x="0" y="0"/>
                </a:lnTo>
                <a:lnTo>
                  <a:pt x="0" y="1368488"/>
                </a:lnTo>
                <a:lnTo>
                  <a:pt x="1141285" y="1368488"/>
                </a:lnTo>
                <a:lnTo>
                  <a:pt x="1368488" y="684276"/>
                </a:lnTo>
                <a:lnTo>
                  <a:pt x="1141285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8">
            <a:extLst>
              <a:ext uri="{FF2B5EF4-FFF2-40B4-BE49-F238E27FC236}">
                <a16:creationId xmlns:a16="http://schemas.microsoft.com/office/drawing/2014/main" id="{DF685C39-55F6-090F-89E8-DCDF2F99FD71}"/>
              </a:ext>
            </a:extLst>
          </p:cNvPr>
          <p:cNvSpPr/>
          <p:nvPr/>
        </p:nvSpPr>
        <p:spPr>
          <a:xfrm>
            <a:off x="620712" y="4068063"/>
            <a:ext cx="1369060" cy="1369060"/>
          </a:xfrm>
          <a:custGeom>
            <a:avLst/>
            <a:gdLst/>
            <a:ahLst/>
            <a:cxnLst/>
            <a:rect l="l" t="t" r="r" b="b"/>
            <a:pathLst>
              <a:path w="1369060" h="1369060">
                <a:moveTo>
                  <a:pt x="0" y="0"/>
                </a:moveTo>
                <a:lnTo>
                  <a:pt x="1141285" y="0"/>
                </a:lnTo>
                <a:lnTo>
                  <a:pt x="1368488" y="684276"/>
                </a:lnTo>
                <a:lnTo>
                  <a:pt x="1141285" y="1368488"/>
                </a:lnTo>
                <a:lnTo>
                  <a:pt x="0" y="1368488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20">
            <a:extLst>
              <a:ext uri="{FF2B5EF4-FFF2-40B4-BE49-F238E27FC236}">
                <a16:creationId xmlns:a16="http://schemas.microsoft.com/office/drawing/2014/main" id="{5401342E-0AFB-CFA7-6C95-C4F8AE5E6598}"/>
              </a:ext>
            </a:extLst>
          </p:cNvPr>
          <p:cNvSpPr txBox="1"/>
          <p:nvPr/>
        </p:nvSpPr>
        <p:spPr>
          <a:xfrm>
            <a:off x="684682" y="4461890"/>
            <a:ext cx="1126490" cy="6848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Research</a:t>
            </a:r>
          </a:p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Question</a:t>
            </a:r>
          </a:p>
          <a:p>
            <a:pPr marL="12700" algn="ctr">
              <a:spcBef>
                <a:spcPts val="100"/>
              </a:spcBef>
            </a:pPr>
            <a:r>
              <a:rPr lang="en-US" sz="1400" i="1" spc="-5" dirty="0">
                <a:latin typeface="Arial"/>
                <a:cs typeface="Arial"/>
              </a:rPr>
              <a:t>2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object 22">
            <a:extLst>
              <a:ext uri="{FF2B5EF4-FFF2-40B4-BE49-F238E27FC236}">
                <a16:creationId xmlns:a16="http://schemas.microsoft.com/office/drawing/2014/main" id="{F63BF790-44F4-50CA-B00F-7F6A357DF6E4}"/>
              </a:ext>
            </a:extLst>
          </p:cNvPr>
          <p:cNvSpPr/>
          <p:nvPr/>
        </p:nvSpPr>
        <p:spPr>
          <a:xfrm>
            <a:off x="1784351" y="1351915"/>
            <a:ext cx="7489825" cy="0"/>
          </a:xfrm>
          <a:custGeom>
            <a:avLst/>
            <a:gdLst/>
            <a:ahLst/>
            <a:cxnLst/>
            <a:rect l="l" t="t" r="r" b="b"/>
            <a:pathLst>
              <a:path w="7489825">
                <a:moveTo>
                  <a:pt x="0" y="0"/>
                </a:moveTo>
                <a:lnTo>
                  <a:pt x="7489825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23">
            <a:extLst>
              <a:ext uri="{FF2B5EF4-FFF2-40B4-BE49-F238E27FC236}">
                <a16:creationId xmlns:a16="http://schemas.microsoft.com/office/drawing/2014/main" id="{0E917308-CABC-D6CE-8862-33A01472AE87}"/>
              </a:ext>
            </a:extLst>
          </p:cNvPr>
          <p:cNvSpPr txBox="1"/>
          <p:nvPr/>
        </p:nvSpPr>
        <p:spPr>
          <a:xfrm>
            <a:off x="2720975" y="1099885"/>
            <a:ext cx="2560827" cy="2289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spcBef>
                <a:spcPts val="105"/>
              </a:spcBef>
            </a:pPr>
            <a:r>
              <a:rPr lang="en-US" sz="1400" b="1" spc="-15" dirty="0">
                <a:latin typeface="Arial"/>
                <a:cs typeface="Arial"/>
              </a:rPr>
              <a:t>Variables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0" name="object 24">
            <a:extLst>
              <a:ext uri="{FF2B5EF4-FFF2-40B4-BE49-F238E27FC236}">
                <a16:creationId xmlns:a16="http://schemas.microsoft.com/office/drawing/2014/main" id="{5A755D17-FADC-1319-F39D-8753A9E4CB5F}"/>
              </a:ext>
            </a:extLst>
          </p:cNvPr>
          <p:cNvSpPr/>
          <p:nvPr/>
        </p:nvSpPr>
        <p:spPr>
          <a:xfrm>
            <a:off x="6467602" y="1463040"/>
            <a:ext cx="2795525" cy="2095500"/>
          </a:xfrm>
          <a:custGeom>
            <a:avLst/>
            <a:gdLst/>
            <a:ahLst/>
            <a:cxnLst/>
            <a:rect l="l" t="t" r="r" b="b"/>
            <a:pathLst>
              <a:path w="1501775" h="2095500">
                <a:moveTo>
                  <a:pt x="0" y="26415"/>
                </a:moveTo>
                <a:lnTo>
                  <a:pt x="2073" y="16127"/>
                </a:lnTo>
                <a:lnTo>
                  <a:pt x="7731" y="7731"/>
                </a:lnTo>
                <a:lnTo>
                  <a:pt x="16127" y="2073"/>
                </a:lnTo>
                <a:lnTo>
                  <a:pt x="26416" y="0"/>
                </a:lnTo>
                <a:lnTo>
                  <a:pt x="1475231" y="0"/>
                </a:lnTo>
                <a:lnTo>
                  <a:pt x="1485540" y="2073"/>
                </a:lnTo>
                <a:lnTo>
                  <a:pt x="1493980" y="7731"/>
                </a:lnTo>
                <a:lnTo>
                  <a:pt x="1499681" y="16127"/>
                </a:lnTo>
                <a:lnTo>
                  <a:pt x="1501775" y="26415"/>
                </a:lnTo>
                <a:lnTo>
                  <a:pt x="1501775" y="2069083"/>
                </a:lnTo>
                <a:lnTo>
                  <a:pt x="1499681" y="2079372"/>
                </a:lnTo>
                <a:lnTo>
                  <a:pt x="1493980" y="2087768"/>
                </a:lnTo>
                <a:lnTo>
                  <a:pt x="1485540" y="2093426"/>
                </a:lnTo>
                <a:lnTo>
                  <a:pt x="1475231" y="2095500"/>
                </a:lnTo>
                <a:lnTo>
                  <a:pt x="26416" y="2095500"/>
                </a:lnTo>
                <a:lnTo>
                  <a:pt x="16127" y="2093426"/>
                </a:lnTo>
                <a:lnTo>
                  <a:pt x="7731" y="2087768"/>
                </a:lnTo>
                <a:lnTo>
                  <a:pt x="2073" y="2079372"/>
                </a:lnTo>
                <a:lnTo>
                  <a:pt x="0" y="2069083"/>
                </a:lnTo>
                <a:lnTo>
                  <a:pt x="0" y="26415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5">
            <a:extLst>
              <a:ext uri="{FF2B5EF4-FFF2-40B4-BE49-F238E27FC236}">
                <a16:creationId xmlns:a16="http://schemas.microsoft.com/office/drawing/2014/main" id="{5DEB0268-A01C-A67C-D43C-A6450015B39D}"/>
              </a:ext>
            </a:extLst>
          </p:cNvPr>
          <p:cNvSpPr/>
          <p:nvPr/>
        </p:nvSpPr>
        <p:spPr>
          <a:xfrm>
            <a:off x="6481570" y="3704590"/>
            <a:ext cx="2781557" cy="2094230"/>
          </a:xfrm>
          <a:custGeom>
            <a:avLst/>
            <a:gdLst/>
            <a:ahLst/>
            <a:cxnLst/>
            <a:rect l="l" t="t" r="r" b="b"/>
            <a:pathLst>
              <a:path w="1501775" h="2094229">
                <a:moveTo>
                  <a:pt x="0" y="26416"/>
                </a:moveTo>
                <a:lnTo>
                  <a:pt x="2073" y="16127"/>
                </a:lnTo>
                <a:lnTo>
                  <a:pt x="7731" y="7731"/>
                </a:lnTo>
                <a:lnTo>
                  <a:pt x="16127" y="2073"/>
                </a:lnTo>
                <a:lnTo>
                  <a:pt x="26416" y="0"/>
                </a:lnTo>
                <a:lnTo>
                  <a:pt x="1475231" y="0"/>
                </a:lnTo>
                <a:lnTo>
                  <a:pt x="1485540" y="2073"/>
                </a:lnTo>
                <a:lnTo>
                  <a:pt x="1493980" y="7731"/>
                </a:lnTo>
                <a:lnTo>
                  <a:pt x="1499681" y="16127"/>
                </a:lnTo>
                <a:lnTo>
                  <a:pt x="1501775" y="26416"/>
                </a:lnTo>
                <a:lnTo>
                  <a:pt x="1501775" y="2067483"/>
                </a:lnTo>
                <a:lnTo>
                  <a:pt x="1499681" y="2077769"/>
                </a:lnTo>
                <a:lnTo>
                  <a:pt x="1493980" y="2086170"/>
                </a:lnTo>
                <a:lnTo>
                  <a:pt x="1485540" y="2091835"/>
                </a:lnTo>
                <a:lnTo>
                  <a:pt x="1475231" y="2093912"/>
                </a:lnTo>
                <a:lnTo>
                  <a:pt x="26416" y="2093912"/>
                </a:lnTo>
                <a:lnTo>
                  <a:pt x="16127" y="2091835"/>
                </a:lnTo>
                <a:lnTo>
                  <a:pt x="7731" y="2086170"/>
                </a:lnTo>
                <a:lnTo>
                  <a:pt x="2073" y="2077769"/>
                </a:lnTo>
                <a:lnTo>
                  <a:pt x="0" y="2067483"/>
                </a:lnTo>
                <a:lnTo>
                  <a:pt x="0" y="26416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1" name="object 95">
            <a:extLst>
              <a:ext uri="{FF2B5EF4-FFF2-40B4-BE49-F238E27FC236}">
                <a16:creationId xmlns:a16="http://schemas.microsoft.com/office/drawing/2014/main" id="{03E88615-17C1-6CF7-D5AB-837CE089B1D9}"/>
              </a:ext>
            </a:extLst>
          </p:cNvPr>
          <p:cNvSpPr/>
          <p:nvPr/>
        </p:nvSpPr>
        <p:spPr>
          <a:xfrm>
            <a:off x="7860793" y="2713482"/>
            <a:ext cx="1290827" cy="6888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2" name="object 106">
            <a:extLst>
              <a:ext uri="{FF2B5EF4-FFF2-40B4-BE49-F238E27FC236}">
                <a16:creationId xmlns:a16="http://schemas.microsoft.com/office/drawing/2014/main" id="{A13A83BE-DEE5-D0BC-F4E1-7329B06B0A05}"/>
              </a:ext>
            </a:extLst>
          </p:cNvPr>
          <p:cNvSpPr/>
          <p:nvPr/>
        </p:nvSpPr>
        <p:spPr>
          <a:xfrm>
            <a:off x="6260592" y="2282191"/>
            <a:ext cx="230124" cy="47396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3" name="object 107">
            <a:extLst>
              <a:ext uri="{FF2B5EF4-FFF2-40B4-BE49-F238E27FC236}">
                <a16:creationId xmlns:a16="http://schemas.microsoft.com/office/drawing/2014/main" id="{95776F92-2CED-3724-8F40-2668091AFB08}"/>
              </a:ext>
            </a:extLst>
          </p:cNvPr>
          <p:cNvSpPr/>
          <p:nvPr/>
        </p:nvSpPr>
        <p:spPr>
          <a:xfrm>
            <a:off x="6249416" y="2285365"/>
            <a:ext cx="215900" cy="431800"/>
          </a:xfrm>
          <a:custGeom>
            <a:avLst/>
            <a:gdLst/>
            <a:ahLst/>
            <a:cxnLst/>
            <a:rect l="l" t="t" r="r" b="b"/>
            <a:pathLst>
              <a:path w="215900" h="431800">
                <a:moveTo>
                  <a:pt x="107950" y="0"/>
                </a:moveTo>
                <a:lnTo>
                  <a:pt x="107950" y="107950"/>
                </a:lnTo>
                <a:lnTo>
                  <a:pt x="0" y="107950"/>
                </a:lnTo>
                <a:lnTo>
                  <a:pt x="0" y="323850"/>
                </a:lnTo>
                <a:lnTo>
                  <a:pt x="107950" y="323850"/>
                </a:lnTo>
                <a:lnTo>
                  <a:pt x="107950" y="431800"/>
                </a:lnTo>
                <a:lnTo>
                  <a:pt x="215900" y="215900"/>
                </a:lnTo>
                <a:lnTo>
                  <a:pt x="10795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" name="object 108">
            <a:extLst>
              <a:ext uri="{FF2B5EF4-FFF2-40B4-BE49-F238E27FC236}">
                <a16:creationId xmlns:a16="http://schemas.microsoft.com/office/drawing/2014/main" id="{03479FF0-FB3E-6716-BB04-780A27DC1C75}"/>
              </a:ext>
            </a:extLst>
          </p:cNvPr>
          <p:cNvSpPr/>
          <p:nvPr/>
        </p:nvSpPr>
        <p:spPr>
          <a:xfrm>
            <a:off x="6249416" y="2285365"/>
            <a:ext cx="215900" cy="431800"/>
          </a:xfrm>
          <a:custGeom>
            <a:avLst/>
            <a:gdLst/>
            <a:ahLst/>
            <a:cxnLst/>
            <a:rect l="l" t="t" r="r" b="b"/>
            <a:pathLst>
              <a:path w="215900" h="431800">
                <a:moveTo>
                  <a:pt x="0" y="107950"/>
                </a:moveTo>
                <a:lnTo>
                  <a:pt x="107950" y="107950"/>
                </a:lnTo>
                <a:lnTo>
                  <a:pt x="107950" y="0"/>
                </a:lnTo>
                <a:lnTo>
                  <a:pt x="215900" y="215900"/>
                </a:lnTo>
                <a:lnTo>
                  <a:pt x="107950" y="431800"/>
                </a:lnTo>
                <a:lnTo>
                  <a:pt x="107950" y="323850"/>
                </a:lnTo>
                <a:lnTo>
                  <a:pt x="0" y="323850"/>
                </a:lnTo>
                <a:lnTo>
                  <a:pt x="0" y="107950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5" name="object 109">
            <a:extLst>
              <a:ext uri="{FF2B5EF4-FFF2-40B4-BE49-F238E27FC236}">
                <a16:creationId xmlns:a16="http://schemas.microsoft.com/office/drawing/2014/main" id="{4A339D6C-4259-22CA-4E4D-7A2A895901BD}"/>
              </a:ext>
            </a:extLst>
          </p:cNvPr>
          <p:cNvSpPr/>
          <p:nvPr/>
        </p:nvSpPr>
        <p:spPr>
          <a:xfrm>
            <a:off x="6265163" y="4513325"/>
            <a:ext cx="230124" cy="4754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6" name="object 110">
            <a:extLst>
              <a:ext uri="{FF2B5EF4-FFF2-40B4-BE49-F238E27FC236}">
                <a16:creationId xmlns:a16="http://schemas.microsoft.com/office/drawing/2014/main" id="{9CF777D6-5AAB-C324-CA95-CDF62C21B7AB}"/>
              </a:ext>
            </a:extLst>
          </p:cNvPr>
          <p:cNvSpPr/>
          <p:nvPr/>
        </p:nvSpPr>
        <p:spPr>
          <a:xfrm>
            <a:off x="6254115" y="4517390"/>
            <a:ext cx="215900" cy="431800"/>
          </a:xfrm>
          <a:custGeom>
            <a:avLst/>
            <a:gdLst/>
            <a:ahLst/>
            <a:cxnLst/>
            <a:rect l="l" t="t" r="r" b="b"/>
            <a:pathLst>
              <a:path w="215900" h="431800">
                <a:moveTo>
                  <a:pt x="107950" y="0"/>
                </a:moveTo>
                <a:lnTo>
                  <a:pt x="107950" y="107950"/>
                </a:lnTo>
                <a:lnTo>
                  <a:pt x="0" y="107950"/>
                </a:lnTo>
                <a:lnTo>
                  <a:pt x="0" y="323850"/>
                </a:lnTo>
                <a:lnTo>
                  <a:pt x="107950" y="323850"/>
                </a:lnTo>
                <a:lnTo>
                  <a:pt x="107950" y="431800"/>
                </a:lnTo>
                <a:lnTo>
                  <a:pt x="215900" y="215900"/>
                </a:lnTo>
                <a:lnTo>
                  <a:pt x="107950" y="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7" name="object 111">
            <a:extLst>
              <a:ext uri="{FF2B5EF4-FFF2-40B4-BE49-F238E27FC236}">
                <a16:creationId xmlns:a16="http://schemas.microsoft.com/office/drawing/2014/main" id="{8B1D0208-2B4E-A3A7-3FAF-585406BAF668}"/>
              </a:ext>
            </a:extLst>
          </p:cNvPr>
          <p:cNvSpPr/>
          <p:nvPr/>
        </p:nvSpPr>
        <p:spPr>
          <a:xfrm>
            <a:off x="6254115" y="4517390"/>
            <a:ext cx="215900" cy="431800"/>
          </a:xfrm>
          <a:custGeom>
            <a:avLst/>
            <a:gdLst/>
            <a:ahLst/>
            <a:cxnLst/>
            <a:rect l="l" t="t" r="r" b="b"/>
            <a:pathLst>
              <a:path w="215900" h="431800">
                <a:moveTo>
                  <a:pt x="0" y="107950"/>
                </a:moveTo>
                <a:lnTo>
                  <a:pt x="107950" y="107950"/>
                </a:lnTo>
                <a:lnTo>
                  <a:pt x="107950" y="0"/>
                </a:lnTo>
                <a:lnTo>
                  <a:pt x="215900" y="215900"/>
                </a:lnTo>
                <a:lnTo>
                  <a:pt x="107950" y="431800"/>
                </a:lnTo>
                <a:lnTo>
                  <a:pt x="107950" y="323850"/>
                </a:lnTo>
                <a:lnTo>
                  <a:pt x="0" y="323850"/>
                </a:lnTo>
                <a:lnTo>
                  <a:pt x="0" y="107950"/>
                </a:lnTo>
                <a:close/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8" name="object 112">
            <a:extLst>
              <a:ext uri="{FF2B5EF4-FFF2-40B4-BE49-F238E27FC236}">
                <a16:creationId xmlns:a16="http://schemas.microsoft.com/office/drawing/2014/main" id="{CF336700-15D4-89A1-D9EB-F9DCDBC4A934}"/>
              </a:ext>
            </a:extLst>
          </p:cNvPr>
          <p:cNvSpPr txBox="1"/>
          <p:nvPr/>
        </p:nvSpPr>
        <p:spPr>
          <a:xfrm>
            <a:off x="6649785" y="1099885"/>
            <a:ext cx="2346833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1400" b="1" spc="-5" dirty="0">
                <a:latin typeface="Arial"/>
                <a:cs typeface="Arial"/>
              </a:rPr>
              <a:t>Final Research Questions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09" name="object 54">
            <a:extLst>
              <a:ext uri="{FF2B5EF4-FFF2-40B4-BE49-F238E27FC236}">
                <a16:creationId xmlns:a16="http://schemas.microsoft.com/office/drawing/2014/main" id="{DDCA145B-F406-218A-78A6-7C846482E8E0}"/>
              </a:ext>
            </a:extLst>
          </p:cNvPr>
          <p:cNvSpPr/>
          <p:nvPr/>
        </p:nvSpPr>
        <p:spPr>
          <a:xfrm>
            <a:off x="6624650" y="3828137"/>
            <a:ext cx="2523469" cy="186120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0" name="object 55">
            <a:extLst>
              <a:ext uri="{FF2B5EF4-FFF2-40B4-BE49-F238E27FC236}">
                <a16:creationId xmlns:a16="http://schemas.microsoft.com/office/drawing/2014/main" id="{A2E0FC15-7E4D-090D-834D-8434302E054E}"/>
              </a:ext>
            </a:extLst>
          </p:cNvPr>
          <p:cNvSpPr/>
          <p:nvPr/>
        </p:nvSpPr>
        <p:spPr>
          <a:xfrm>
            <a:off x="6750849" y="3873857"/>
            <a:ext cx="2050905" cy="173101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1" name="object 56">
            <a:extLst>
              <a:ext uri="{FF2B5EF4-FFF2-40B4-BE49-F238E27FC236}">
                <a16:creationId xmlns:a16="http://schemas.microsoft.com/office/drawing/2014/main" id="{97708E10-6EF4-6295-5D18-9D0CE8FF9FE3}"/>
              </a:ext>
            </a:extLst>
          </p:cNvPr>
          <p:cNvSpPr/>
          <p:nvPr/>
        </p:nvSpPr>
        <p:spPr>
          <a:xfrm>
            <a:off x="6608274" y="3816261"/>
            <a:ext cx="2514515" cy="1824243"/>
          </a:xfrm>
          <a:custGeom>
            <a:avLst/>
            <a:gdLst/>
            <a:ahLst/>
            <a:cxnLst/>
            <a:rect l="l" t="t" r="r" b="b"/>
            <a:pathLst>
              <a:path w="3673475" h="576579">
                <a:moveTo>
                  <a:pt x="0" y="576262"/>
                </a:moveTo>
                <a:lnTo>
                  <a:pt x="3673475" y="576262"/>
                </a:lnTo>
                <a:lnTo>
                  <a:pt x="3673475" y="0"/>
                </a:lnTo>
                <a:lnTo>
                  <a:pt x="0" y="0"/>
                </a:lnTo>
                <a:lnTo>
                  <a:pt x="0" y="576262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3" name="object 54">
            <a:extLst>
              <a:ext uri="{FF2B5EF4-FFF2-40B4-BE49-F238E27FC236}">
                <a16:creationId xmlns:a16="http://schemas.microsoft.com/office/drawing/2014/main" id="{1FDC753D-6371-E654-98C6-D6F37C611EE8}"/>
              </a:ext>
            </a:extLst>
          </p:cNvPr>
          <p:cNvSpPr/>
          <p:nvPr/>
        </p:nvSpPr>
        <p:spPr>
          <a:xfrm>
            <a:off x="6624650" y="1589963"/>
            <a:ext cx="2523469" cy="186120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4" name="object 55">
            <a:extLst>
              <a:ext uri="{FF2B5EF4-FFF2-40B4-BE49-F238E27FC236}">
                <a16:creationId xmlns:a16="http://schemas.microsoft.com/office/drawing/2014/main" id="{C8E54178-5463-81F2-3CC9-DB1323E19B48}"/>
              </a:ext>
            </a:extLst>
          </p:cNvPr>
          <p:cNvSpPr/>
          <p:nvPr/>
        </p:nvSpPr>
        <p:spPr>
          <a:xfrm>
            <a:off x="6750849" y="1635683"/>
            <a:ext cx="2050905" cy="173101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5" name="object 56">
            <a:extLst>
              <a:ext uri="{FF2B5EF4-FFF2-40B4-BE49-F238E27FC236}">
                <a16:creationId xmlns:a16="http://schemas.microsoft.com/office/drawing/2014/main" id="{B4B6EED7-CCB4-B252-E75B-FA631F58E62C}"/>
              </a:ext>
            </a:extLst>
          </p:cNvPr>
          <p:cNvSpPr/>
          <p:nvPr/>
        </p:nvSpPr>
        <p:spPr>
          <a:xfrm>
            <a:off x="6608274" y="1578087"/>
            <a:ext cx="2514515" cy="1824243"/>
          </a:xfrm>
          <a:custGeom>
            <a:avLst/>
            <a:gdLst/>
            <a:ahLst/>
            <a:cxnLst/>
            <a:rect l="l" t="t" r="r" b="b"/>
            <a:pathLst>
              <a:path w="3673475" h="576579">
                <a:moveTo>
                  <a:pt x="0" y="576262"/>
                </a:moveTo>
                <a:lnTo>
                  <a:pt x="3673475" y="576262"/>
                </a:lnTo>
                <a:lnTo>
                  <a:pt x="3673475" y="0"/>
                </a:lnTo>
                <a:lnTo>
                  <a:pt x="0" y="0"/>
                </a:lnTo>
                <a:lnTo>
                  <a:pt x="0" y="576262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5976394-E6DA-DE29-9384-0B88358CD0E2}"/>
              </a:ext>
            </a:extLst>
          </p:cNvPr>
          <p:cNvSpPr txBox="1"/>
          <p:nvPr/>
        </p:nvSpPr>
        <p:spPr>
          <a:xfrm>
            <a:off x="6684694" y="1852931"/>
            <a:ext cx="23675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Can a tennis player’s rank be predicted by his attributes, specifically: </a:t>
            </a:r>
            <a:r>
              <a:rPr lang="en-US" sz="1600" b="1" dirty="0">
                <a:solidFill>
                  <a:schemeClr val="accent2"/>
                </a:solidFill>
              </a:rPr>
              <a:t>height, age, nationality, </a:t>
            </a:r>
            <a:r>
              <a:rPr lang="en-US" sz="1600" b="1" dirty="0">
                <a:solidFill>
                  <a:schemeClr val="bg1"/>
                </a:solidFill>
              </a:rPr>
              <a:t>and</a:t>
            </a:r>
            <a:r>
              <a:rPr lang="en-US" sz="1600" b="1" dirty="0">
                <a:solidFill>
                  <a:schemeClr val="accent2"/>
                </a:solidFill>
              </a:rPr>
              <a:t> handedness</a:t>
            </a:r>
            <a:r>
              <a:rPr lang="en-US" sz="1600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9749688-8696-4F55-54DC-0705300DD030}"/>
              </a:ext>
            </a:extLst>
          </p:cNvPr>
          <p:cNvSpPr txBox="1"/>
          <p:nvPr/>
        </p:nvSpPr>
        <p:spPr>
          <a:xfrm>
            <a:off x="6677342" y="4000177"/>
            <a:ext cx="23675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Which factors have the greatest impact on the likelihood of an </a:t>
            </a:r>
            <a:r>
              <a:rPr lang="en-US" sz="1600" b="1" dirty="0">
                <a:solidFill>
                  <a:schemeClr val="accent2"/>
                </a:solidFill>
              </a:rPr>
              <a:t>upset</a:t>
            </a:r>
            <a:r>
              <a:rPr lang="en-US" sz="1600" b="1" dirty="0">
                <a:solidFill>
                  <a:schemeClr val="bg1"/>
                </a:solidFill>
              </a:rPr>
              <a:t>*?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(*</a:t>
            </a:r>
            <a:r>
              <a:rPr lang="en-US" sz="1400" b="1" u="sng" dirty="0">
                <a:solidFill>
                  <a:schemeClr val="bg1"/>
                </a:solidFill>
              </a:rPr>
              <a:t>upset: when the winner held a rank of at least 10 ranks lower than the loser</a:t>
            </a:r>
            <a:r>
              <a:rPr lang="en-US" sz="14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3712896-9D60-57DC-7177-6A5017F8ABAD}"/>
              </a:ext>
            </a:extLst>
          </p:cNvPr>
          <p:cNvSpPr/>
          <p:nvPr/>
        </p:nvSpPr>
        <p:spPr>
          <a:xfrm>
            <a:off x="2107241" y="1562642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tournament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1FA0E76-CE82-EF6C-1132-B95FD96C671E}"/>
              </a:ext>
            </a:extLst>
          </p:cNvPr>
          <p:cNvSpPr/>
          <p:nvPr/>
        </p:nvSpPr>
        <p:spPr>
          <a:xfrm>
            <a:off x="5235690" y="1562642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handed-ness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7B43AC0D-7835-8BBA-CBB2-9092FE52BB79}"/>
              </a:ext>
            </a:extLst>
          </p:cNvPr>
          <p:cNvSpPr/>
          <p:nvPr/>
        </p:nvSpPr>
        <p:spPr>
          <a:xfrm>
            <a:off x="4192873" y="1562642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surface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type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EE33863-8235-ECAC-09C4-FF4E34AF0499}"/>
              </a:ext>
            </a:extLst>
          </p:cNvPr>
          <p:cNvSpPr/>
          <p:nvPr/>
        </p:nvSpPr>
        <p:spPr>
          <a:xfrm>
            <a:off x="3150057" y="1562642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height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727C39F-6017-35AD-59A8-2F3CAC0257E5}"/>
              </a:ext>
            </a:extLst>
          </p:cNvPr>
          <p:cNvSpPr/>
          <p:nvPr/>
        </p:nvSpPr>
        <p:spPr>
          <a:xfrm>
            <a:off x="2107241" y="2213821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age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B4C7EE2-4BC3-C176-5E3B-6FDBF89A962E}"/>
              </a:ext>
            </a:extLst>
          </p:cNvPr>
          <p:cNvSpPr/>
          <p:nvPr/>
        </p:nvSpPr>
        <p:spPr>
          <a:xfrm>
            <a:off x="5235690" y="2213821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winner’s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serve points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760B284-11CD-8E50-2B6E-C74361532D0C}"/>
              </a:ext>
            </a:extLst>
          </p:cNvPr>
          <p:cNvSpPr/>
          <p:nvPr/>
        </p:nvSpPr>
        <p:spPr>
          <a:xfrm>
            <a:off x="4192873" y="2213821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nationality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87EED9DF-D3DF-5508-6585-5B071A4F9C3C}"/>
              </a:ext>
            </a:extLst>
          </p:cNvPr>
          <p:cNvSpPr/>
          <p:nvPr/>
        </p:nvSpPr>
        <p:spPr>
          <a:xfrm>
            <a:off x="3150057" y="2213821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match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length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2C214633-383F-C820-0C88-B9F4FD6495EB}"/>
              </a:ext>
            </a:extLst>
          </p:cNvPr>
          <p:cNvSpPr/>
          <p:nvPr/>
        </p:nvSpPr>
        <p:spPr>
          <a:xfrm>
            <a:off x="2107241" y="2865000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7BFD5DB-976D-E500-1BBA-E77A7321478D}"/>
              </a:ext>
            </a:extLst>
          </p:cNvPr>
          <p:cNvSpPr/>
          <p:nvPr/>
        </p:nvSpPr>
        <p:spPr>
          <a:xfrm>
            <a:off x="5235690" y="2865000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8AFDAD4-21FD-B4D0-8524-FDBED312DEF1}"/>
              </a:ext>
            </a:extLst>
          </p:cNvPr>
          <p:cNvSpPr/>
          <p:nvPr/>
        </p:nvSpPr>
        <p:spPr>
          <a:xfrm>
            <a:off x="4192873" y="2865000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1B50C365-38E3-B398-1D6D-0CDA79C058F3}"/>
              </a:ext>
            </a:extLst>
          </p:cNvPr>
          <p:cNvSpPr/>
          <p:nvPr/>
        </p:nvSpPr>
        <p:spPr>
          <a:xfrm>
            <a:off x="3150057" y="2865000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DB2F748A-5A62-DAE1-36FF-79E32E8E4FF1}"/>
              </a:ext>
            </a:extLst>
          </p:cNvPr>
          <p:cNvSpPr/>
          <p:nvPr/>
        </p:nvSpPr>
        <p:spPr>
          <a:xfrm>
            <a:off x="2111059" y="3804831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tournament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type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3252EDB9-8D23-0760-352B-68CA807BE7E4}"/>
              </a:ext>
            </a:extLst>
          </p:cNvPr>
          <p:cNvSpPr/>
          <p:nvPr/>
        </p:nvSpPr>
        <p:spPr>
          <a:xfrm>
            <a:off x="5239508" y="3804831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match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length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0BD7635E-CCB9-8F2F-FF94-04DF70B8B6CC}"/>
              </a:ext>
            </a:extLst>
          </p:cNvPr>
          <p:cNvSpPr/>
          <p:nvPr/>
        </p:nvSpPr>
        <p:spPr>
          <a:xfrm>
            <a:off x="4196691" y="3804831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tournament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size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48023D6-1173-B05F-4CDB-B1CB29A8435B}"/>
              </a:ext>
            </a:extLst>
          </p:cNvPr>
          <p:cNvSpPr/>
          <p:nvPr/>
        </p:nvSpPr>
        <p:spPr>
          <a:xfrm>
            <a:off x="3153875" y="3804831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tournament name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D6095DA-A5F2-D8A0-1895-F9237EFF734A}"/>
              </a:ext>
            </a:extLst>
          </p:cNvPr>
          <p:cNvSpPr/>
          <p:nvPr/>
        </p:nvSpPr>
        <p:spPr>
          <a:xfrm>
            <a:off x="2111059" y="4456010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winner’s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age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82C0FC48-A1BB-BD4A-5295-F4D41013C7BB}"/>
              </a:ext>
            </a:extLst>
          </p:cNvPr>
          <p:cNvSpPr/>
          <p:nvPr/>
        </p:nvSpPr>
        <p:spPr>
          <a:xfrm>
            <a:off x="5239508" y="4456010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surface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type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053C8A2-057D-5A7F-8E66-BFF6245D6B0B}"/>
              </a:ext>
            </a:extLst>
          </p:cNvPr>
          <p:cNvSpPr/>
          <p:nvPr/>
        </p:nvSpPr>
        <p:spPr>
          <a:xfrm>
            <a:off x="4196691" y="4456010"/>
            <a:ext cx="914400" cy="594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tx1"/>
                </a:solidFill>
              </a:rPr>
              <a:t>winner’s</a:t>
            </a:r>
          </a:p>
          <a:p>
            <a:pPr algn="ctr"/>
            <a:r>
              <a:rPr lang="en-US" sz="1300" dirty="0">
                <a:solidFill>
                  <a:schemeClr val="tx1"/>
                </a:solidFill>
              </a:rPr>
              <a:t>height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44EA178-837E-D523-58BC-AFA141C8132C}"/>
              </a:ext>
            </a:extLst>
          </p:cNvPr>
          <p:cNvSpPr/>
          <p:nvPr/>
        </p:nvSpPr>
        <p:spPr>
          <a:xfrm>
            <a:off x="3153875" y="4456010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tournament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ID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DB6834D-F32F-05F7-FBB8-E530BD17C910}"/>
              </a:ext>
            </a:extLst>
          </p:cNvPr>
          <p:cNvSpPr/>
          <p:nvPr/>
        </p:nvSpPr>
        <p:spPr>
          <a:xfrm>
            <a:off x="2111059" y="5107189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5759C523-F7F1-856D-C63B-63EAE4D87585}"/>
              </a:ext>
            </a:extLst>
          </p:cNvPr>
          <p:cNvSpPr/>
          <p:nvPr/>
        </p:nvSpPr>
        <p:spPr>
          <a:xfrm>
            <a:off x="5239508" y="5107189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15CFAEE6-287F-1431-3AD7-E1AF641D66E3}"/>
              </a:ext>
            </a:extLst>
          </p:cNvPr>
          <p:cNvSpPr/>
          <p:nvPr/>
        </p:nvSpPr>
        <p:spPr>
          <a:xfrm>
            <a:off x="4196691" y="5107189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91AFEFC6-A87E-76B8-2BB8-25B4FB7336F9}"/>
              </a:ext>
            </a:extLst>
          </p:cNvPr>
          <p:cNvSpPr/>
          <p:nvPr/>
        </p:nvSpPr>
        <p:spPr>
          <a:xfrm>
            <a:off x="3153875" y="5107189"/>
            <a:ext cx="914400" cy="59436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2556888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bject 11">
            <a:extLst>
              <a:ext uri="{FF2B5EF4-FFF2-40B4-BE49-F238E27FC236}">
                <a16:creationId xmlns:a16="http://schemas.microsoft.com/office/drawing/2014/main" id="{28C94657-48CA-3E36-BC5E-D63D68BC600D}"/>
              </a:ext>
            </a:extLst>
          </p:cNvPr>
          <p:cNvSpPr/>
          <p:nvPr/>
        </p:nvSpPr>
        <p:spPr>
          <a:xfrm flipV="1">
            <a:off x="350499" y="1389330"/>
            <a:ext cx="901710" cy="41433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II. Methods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4" name="object 19">
            <a:extLst>
              <a:ext uri="{FF2B5EF4-FFF2-40B4-BE49-F238E27FC236}">
                <a16:creationId xmlns:a16="http://schemas.microsoft.com/office/drawing/2014/main" id="{0BCD1547-2D68-38E1-9585-8A85D698E60D}"/>
              </a:ext>
            </a:extLst>
          </p:cNvPr>
          <p:cNvSpPr/>
          <p:nvPr/>
        </p:nvSpPr>
        <p:spPr>
          <a:xfrm>
            <a:off x="630237" y="1204444"/>
            <a:ext cx="864235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0">
            <a:extLst>
              <a:ext uri="{FF2B5EF4-FFF2-40B4-BE49-F238E27FC236}">
                <a16:creationId xmlns:a16="http://schemas.microsoft.com/office/drawing/2014/main" id="{4348B72D-9010-3884-B531-233F3C814DD8}"/>
              </a:ext>
            </a:extLst>
          </p:cNvPr>
          <p:cNvSpPr/>
          <p:nvPr/>
        </p:nvSpPr>
        <p:spPr>
          <a:xfrm>
            <a:off x="932997" y="3998851"/>
            <a:ext cx="1887855" cy="1905000"/>
          </a:xfrm>
          <a:custGeom>
            <a:avLst/>
            <a:gdLst/>
            <a:ahLst/>
            <a:cxnLst/>
            <a:rect l="l" t="t" r="r" b="b"/>
            <a:pathLst>
              <a:path w="1887854" h="1905000">
                <a:moveTo>
                  <a:pt x="1887601" y="0"/>
                </a:moveTo>
                <a:lnTo>
                  <a:pt x="1887601" y="1905000"/>
                </a:lnTo>
                <a:lnTo>
                  <a:pt x="0" y="1905000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21">
            <a:extLst>
              <a:ext uri="{FF2B5EF4-FFF2-40B4-BE49-F238E27FC236}">
                <a16:creationId xmlns:a16="http://schemas.microsoft.com/office/drawing/2014/main" id="{EDF15434-C78C-0A7F-8BFF-3E1A285CB3F9}"/>
              </a:ext>
            </a:extLst>
          </p:cNvPr>
          <p:cNvSpPr/>
          <p:nvPr/>
        </p:nvSpPr>
        <p:spPr>
          <a:xfrm>
            <a:off x="932997" y="3998851"/>
            <a:ext cx="1887855" cy="1905000"/>
          </a:xfrm>
          <a:custGeom>
            <a:avLst/>
            <a:gdLst/>
            <a:ahLst/>
            <a:cxnLst/>
            <a:rect l="l" t="t" r="r" b="b"/>
            <a:pathLst>
              <a:path w="1887854" h="1905000">
                <a:moveTo>
                  <a:pt x="1887601" y="0"/>
                </a:moveTo>
                <a:lnTo>
                  <a:pt x="1887601" y="1905000"/>
                </a:lnTo>
                <a:lnTo>
                  <a:pt x="943737" y="1905000"/>
                </a:lnTo>
                <a:lnTo>
                  <a:pt x="0" y="1905000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ln w="9524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24">
            <a:extLst>
              <a:ext uri="{FF2B5EF4-FFF2-40B4-BE49-F238E27FC236}">
                <a16:creationId xmlns:a16="http://schemas.microsoft.com/office/drawing/2014/main" id="{35088380-6957-222C-E4FB-0B93AC0B1D97}"/>
              </a:ext>
            </a:extLst>
          </p:cNvPr>
          <p:cNvSpPr/>
          <p:nvPr/>
        </p:nvSpPr>
        <p:spPr>
          <a:xfrm>
            <a:off x="932997" y="1771901"/>
            <a:ext cx="1887855" cy="1887855"/>
          </a:xfrm>
          <a:custGeom>
            <a:avLst/>
            <a:gdLst/>
            <a:ahLst/>
            <a:cxnLst/>
            <a:rect l="l" t="t" r="r" b="b"/>
            <a:pathLst>
              <a:path w="1887854" h="1887854">
                <a:moveTo>
                  <a:pt x="1887601" y="0"/>
                </a:moveTo>
                <a:lnTo>
                  <a:pt x="0" y="0"/>
                </a:lnTo>
                <a:lnTo>
                  <a:pt x="0" y="1566672"/>
                </a:lnTo>
                <a:lnTo>
                  <a:pt x="943737" y="1887474"/>
                </a:lnTo>
                <a:lnTo>
                  <a:pt x="1887601" y="1566672"/>
                </a:lnTo>
                <a:lnTo>
                  <a:pt x="1887601" y="0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5">
            <a:extLst>
              <a:ext uri="{FF2B5EF4-FFF2-40B4-BE49-F238E27FC236}">
                <a16:creationId xmlns:a16="http://schemas.microsoft.com/office/drawing/2014/main" id="{4A4A0727-F6BC-61B5-97CB-3EED401A09F1}"/>
              </a:ext>
            </a:extLst>
          </p:cNvPr>
          <p:cNvSpPr/>
          <p:nvPr/>
        </p:nvSpPr>
        <p:spPr>
          <a:xfrm>
            <a:off x="932997" y="1771901"/>
            <a:ext cx="1887855" cy="1887855"/>
          </a:xfrm>
          <a:custGeom>
            <a:avLst/>
            <a:gdLst/>
            <a:ahLst/>
            <a:cxnLst/>
            <a:rect l="l" t="t" r="r" b="b"/>
            <a:pathLst>
              <a:path w="1887854" h="1887854">
                <a:moveTo>
                  <a:pt x="1887601" y="0"/>
                </a:moveTo>
                <a:lnTo>
                  <a:pt x="1887601" y="1566672"/>
                </a:lnTo>
                <a:lnTo>
                  <a:pt x="943737" y="1887474"/>
                </a:lnTo>
                <a:lnTo>
                  <a:pt x="0" y="1566672"/>
                </a:lnTo>
                <a:lnTo>
                  <a:pt x="0" y="0"/>
                </a:lnTo>
                <a:lnTo>
                  <a:pt x="1887601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19050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7">
            <a:extLst>
              <a:ext uri="{FF2B5EF4-FFF2-40B4-BE49-F238E27FC236}">
                <a16:creationId xmlns:a16="http://schemas.microsoft.com/office/drawing/2014/main" id="{63B99B4E-165F-B2F7-85EB-A913670A57C5}"/>
              </a:ext>
            </a:extLst>
          </p:cNvPr>
          <p:cNvSpPr txBox="1"/>
          <p:nvPr/>
        </p:nvSpPr>
        <p:spPr>
          <a:xfrm>
            <a:off x="1053141" y="2077750"/>
            <a:ext cx="1658235" cy="130484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/>
            <a:r>
              <a:rPr lang="en-US" sz="1400" b="1" dirty="0"/>
              <a:t>Can a tennis player’s rank be predicted by his attributes, specifically: height, age, nationality, and handedness?</a:t>
            </a:r>
          </a:p>
        </p:txBody>
      </p:sp>
      <p:sp>
        <p:nvSpPr>
          <p:cNvPr id="13" name="object 28">
            <a:extLst>
              <a:ext uri="{FF2B5EF4-FFF2-40B4-BE49-F238E27FC236}">
                <a16:creationId xmlns:a16="http://schemas.microsoft.com/office/drawing/2014/main" id="{3EC6E084-D992-B0D4-A882-2BC64B835B2C}"/>
              </a:ext>
            </a:extLst>
          </p:cNvPr>
          <p:cNvSpPr txBox="1"/>
          <p:nvPr/>
        </p:nvSpPr>
        <p:spPr>
          <a:xfrm>
            <a:off x="1031929" y="4582965"/>
            <a:ext cx="1667510" cy="8867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ctr">
              <a:spcBef>
                <a:spcPts val="95"/>
              </a:spcBef>
            </a:pPr>
            <a:r>
              <a:rPr lang="en-US" sz="1400" b="1" i="1" spc="-15" dirty="0">
                <a:solidFill>
                  <a:srgbClr val="FFFFFF"/>
                </a:solidFill>
                <a:cs typeface="Arial"/>
              </a:rPr>
              <a:t>Which factors have the greatest impact on the likelihood of</a:t>
            </a:r>
          </a:p>
          <a:p>
            <a:pPr marL="12700" marR="5080" algn="ctr">
              <a:spcBef>
                <a:spcPts val="95"/>
              </a:spcBef>
            </a:pPr>
            <a:r>
              <a:rPr lang="en-US" sz="1400" b="1" i="1" spc="-15" dirty="0">
                <a:solidFill>
                  <a:srgbClr val="FFFFFF"/>
                </a:solidFill>
                <a:cs typeface="Arial"/>
              </a:rPr>
              <a:t>an upset?</a:t>
            </a:r>
          </a:p>
        </p:txBody>
      </p:sp>
      <p:sp>
        <p:nvSpPr>
          <p:cNvPr id="20" name="object 32">
            <a:extLst>
              <a:ext uri="{FF2B5EF4-FFF2-40B4-BE49-F238E27FC236}">
                <a16:creationId xmlns:a16="http://schemas.microsoft.com/office/drawing/2014/main" id="{F96C2293-9741-659F-C00E-9B1663CE4929}"/>
              </a:ext>
            </a:extLst>
          </p:cNvPr>
          <p:cNvSpPr txBox="1"/>
          <p:nvPr/>
        </p:nvSpPr>
        <p:spPr>
          <a:xfrm>
            <a:off x="2607096" y="960453"/>
            <a:ext cx="6665491" cy="20454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400" b="1" spc="-5" dirty="0">
                <a:latin typeface="Arial"/>
                <a:cs typeface="Arial"/>
              </a:rPr>
              <a:t>Rationale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21" name="object 52">
            <a:extLst>
              <a:ext uri="{FF2B5EF4-FFF2-40B4-BE49-F238E27FC236}">
                <a16:creationId xmlns:a16="http://schemas.microsoft.com/office/drawing/2014/main" id="{5B0209D2-E29E-048B-038E-3F02C41325E5}"/>
              </a:ext>
            </a:extLst>
          </p:cNvPr>
          <p:cNvSpPr/>
          <p:nvPr/>
        </p:nvSpPr>
        <p:spPr>
          <a:xfrm>
            <a:off x="1361747" y="1617850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80">
                <a:moveTo>
                  <a:pt x="468375" y="0"/>
                </a:moveTo>
                <a:lnTo>
                  <a:pt x="399157" y="1953"/>
                </a:lnTo>
                <a:lnTo>
                  <a:pt x="333094" y="7626"/>
                </a:lnTo>
                <a:lnTo>
                  <a:pt x="270910" y="16743"/>
                </a:lnTo>
                <a:lnTo>
                  <a:pt x="213330" y="29023"/>
                </a:lnTo>
                <a:lnTo>
                  <a:pt x="161077" y="44189"/>
                </a:lnTo>
                <a:lnTo>
                  <a:pt x="114877" y="61964"/>
                </a:lnTo>
                <a:lnTo>
                  <a:pt x="75452" y="82067"/>
                </a:lnTo>
                <a:lnTo>
                  <a:pt x="43528" y="104222"/>
                </a:lnTo>
                <a:lnTo>
                  <a:pt x="5077" y="153573"/>
                </a:lnTo>
                <a:lnTo>
                  <a:pt x="0" y="180212"/>
                </a:lnTo>
                <a:lnTo>
                  <a:pt x="5077" y="206823"/>
                </a:lnTo>
                <a:lnTo>
                  <a:pt x="43528" y="256148"/>
                </a:lnTo>
                <a:lnTo>
                  <a:pt x="75452" y="278302"/>
                </a:lnTo>
                <a:lnTo>
                  <a:pt x="114877" y="298410"/>
                </a:lnTo>
                <a:lnTo>
                  <a:pt x="161077" y="316193"/>
                </a:lnTo>
                <a:lnTo>
                  <a:pt x="213330" y="331370"/>
                </a:lnTo>
                <a:lnTo>
                  <a:pt x="270910" y="343662"/>
                </a:lnTo>
                <a:lnTo>
                  <a:pt x="333094" y="352788"/>
                </a:lnTo>
                <a:lnTo>
                  <a:pt x="399157" y="358470"/>
                </a:lnTo>
                <a:lnTo>
                  <a:pt x="468375" y="360425"/>
                </a:lnTo>
                <a:lnTo>
                  <a:pt x="537562" y="358470"/>
                </a:lnTo>
                <a:lnTo>
                  <a:pt x="603599" y="352788"/>
                </a:lnTo>
                <a:lnTo>
                  <a:pt x="665762" y="343662"/>
                </a:lnTo>
                <a:lnTo>
                  <a:pt x="723327" y="331370"/>
                </a:lnTo>
                <a:lnTo>
                  <a:pt x="775567" y="316193"/>
                </a:lnTo>
                <a:lnTo>
                  <a:pt x="821759" y="298410"/>
                </a:lnTo>
                <a:lnTo>
                  <a:pt x="861178" y="278302"/>
                </a:lnTo>
                <a:lnTo>
                  <a:pt x="893099" y="256148"/>
                </a:lnTo>
                <a:lnTo>
                  <a:pt x="931547" y="206823"/>
                </a:lnTo>
                <a:lnTo>
                  <a:pt x="936625" y="180212"/>
                </a:lnTo>
                <a:lnTo>
                  <a:pt x="931547" y="153573"/>
                </a:lnTo>
                <a:lnTo>
                  <a:pt x="893099" y="104222"/>
                </a:lnTo>
                <a:lnTo>
                  <a:pt x="861178" y="82067"/>
                </a:lnTo>
                <a:lnTo>
                  <a:pt x="821759" y="61964"/>
                </a:lnTo>
                <a:lnTo>
                  <a:pt x="775567" y="44189"/>
                </a:lnTo>
                <a:lnTo>
                  <a:pt x="723327" y="29023"/>
                </a:lnTo>
                <a:lnTo>
                  <a:pt x="665762" y="16743"/>
                </a:lnTo>
                <a:lnTo>
                  <a:pt x="603599" y="7626"/>
                </a:lnTo>
                <a:lnTo>
                  <a:pt x="537562" y="1953"/>
                </a:lnTo>
                <a:lnTo>
                  <a:pt x="4683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53">
            <a:extLst>
              <a:ext uri="{FF2B5EF4-FFF2-40B4-BE49-F238E27FC236}">
                <a16:creationId xmlns:a16="http://schemas.microsoft.com/office/drawing/2014/main" id="{A20456F4-8353-2E8D-B80A-0745BC7D2B09}"/>
              </a:ext>
            </a:extLst>
          </p:cNvPr>
          <p:cNvSpPr/>
          <p:nvPr/>
        </p:nvSpPr>
        <p:spPr>
          <a:xfrm>
            <a:off x="1361747" y="1617850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80">
                <a:moveTo>
                  <a:pt x="0" y="180212"/>
                </a:moveTo>
                <a:lnTo>
                  <a:pt x="19828" y="128150"/>
                </a:lnTo>
                <a:lnTo>
                  <a:pt x="75452" y="82067"/>
                </a:lnTo>
                <a:lnTo>
                  <a:pt x="114877" y="61964"/>
                </a:lnTo>
                <a:lnTo>
                  <a:pt x="161077" y="44189"/>
                </a:lnTo>
                <a:lnTo>
                  <a:pt x="213330" y="29023"/>
                </a:lnTo>
                <a:lnTo>
                  <a:pt x="270910" y="16743"/>
                </a:lnTo>
                <a:lnTo>
                  <a:pt x="333094" y="7626"/>
                </a:lnTo>
                <a:lnTo>
                  <a:pt x="399157" y="1953"/>
                </a:lnTo>
                <a:lnTo>
                  <a:pt x="468375" y="0"/>
                </a:lnTo>
                <a:lnTo>
                  <a:pt x="537562" y="1953"/>
                </a:lnTo>
                <a:lnTo>
                  <a:pt x="603599" y="7626"/>
                </a:lnTo>
                <a:lnTo>
                  <a:pt x="665762" y="16743"/>
                </a:lnTo>
                <a:lnTo>
                  <a:pt x="723327" y="29023"/>
                </a:lnTo>
                <a:lnTo>
                  <a:pt x="775567" y="44189"/>
                </a:lnTo>
                <a:lnTo>
                  <a:pt x="821759" y="61964"/>
                </a:lnTo>
                <a:lnTo>
                  <a:pt x="861178" y="82067"/>
                </a:lnTo>
                <a:lnTo>
                  <a:pt x="893099" y="104222"/>
                </a:lnTo>
                <a:lnTo>
                  <a:pt x="931547" y="153573"/>
                </a:lnTo>
                <a:lnTo>
                  <a:pt x="936625" y="180212"/>
                </a:lnTo>
                <a:lnTo>
                  <a:pt x="931547" y="206823"/>
                </a:lnTo>
                <a:lnTo>
                  <a:pt x="893099" y="256148"/>
                </a:lnTo>
                <a:lnTo>
                  <a:pt x="861178" y="278302"/>
                </a:lnTo>
                <a:lnTo>
                  <a:pt x="821759" y="298410"/>
                </a:lnTo>
                <a:lnTo>
                  <a:pt x="775567" y="316193"/>
                </a:lnTo>
                <a:lnTo>
                  <a:pt x="723327" y="331370"/>
                </a:lnTo>
                <a:lnTo>
                  <a:pt x="665762" y="343662"/>
                </a:lnTo>
                <a:lnTo>
                  <a:pt x="603599" y="352788"/>
                </a:lnTo>
                <a:lnTo>
                  <a:pt x="537562" y="358470"/>
                </a:lnTo>
                <a:lnTo>
                  <a:pt x="468375" y="360425"/>
                </a:lnTo>
                <a:lnTo>
                  <a:pt x="399157" y="358470"/>
                </a:lnTo>
                <a:lnTo>
                  <a:pt x="333094" y="352788"/>
                </a:lnTo>
                <a:lnTo>
                  <a:pt x="270910" y="343662"/>
                </a:lnTo>
                <a:lnTo>
                  <a:pt x="213330" y="331370"/>
                </a:lnTo>
                <a:lnTo>
                  <a:pt x="161077" y="316193"/>
                </a:lnTo>
                <a:lnTo>
                  <a:pt x="114877" y="298410"/>
                </a:lnTo>
                <a:lnTo>
                  <a:pt x="75452" y="278302"/>
                </a:lnTo>
                <a:lnTo>
                  <a:pt x="43528" y="256148"/>
                </a:lnTo>
                <a:lnTo>
                  <a:pt x="5077" y="206823"/>
                </a:lnTo>
                <a:lnTo>
                  <a:pt x="0" y="180212"/>
                </a:lnTo>
                <a:close/>
              </a:path>
            </a:pathLst>
          </a:custGeom>
          <a:ln w="952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54">
            <a:extLst>
              <a:ext uri="{FF2B5EF4-FFF2-40B4-BE49-F238E27FC236}">
                <a16:creationId xmlns:a16="http://schemas.microsoft.com/office/drawing/2014/main" id="{170CDEAE-E8A1-6ADA-9AB6-BD819DD57D1D}"/>
              </a:ext>
            </a:extLst>
          </p:cNvPr>
          <p:cNvSpPr txBox="1"/>
          <p:nvPr/>
        </p:nvSpPr>
        <p:spPr>
          <a:xfrm>
            <a:off x="1421123" y="1665982"/>
            <a:ext cx="93662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b="1" i="1" spc="-5" dirty="0">
                <a:latin typeface="Arial"/>
                <a:cs typeface="Arial"/>
              </a:rPr>
              <a:t>Research 1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24" name="object 55">
            <a:extLst>
              <a:ext uri="{FF2B5EF4-FFF2-40B4-BE49-F238E27FC236}">
                <a16:creationId xmlns:a16="http://schemas.microsoft.com/office/drawing/2014/main" id="{5C153CDA-9F72-352A-9068-67DC8EC1D6CF}"/>
              </a:ext>
            </a:extLst>
          </p:cNvPr>
          <p:cNvSpPr/>
          <p:nvPr/>
        </p:nvSpPr>
        <p:spPr>
          <a:xfrm>
            <a:off x="1409247" y="3813177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79">
                <a:moveTo>
                  <a:pt x="468375" y="0"/>
                </a:moveTo>
                <a:lnTo>
                  <a:pt x="399157" y="1952"/>
                </a:lnTo>
                <a:lnTo>
                  <a:pt x="333094" y="7626"/>
                </a:lnTo>
                <a:lnTo>
                  <a:pt x="270910" y="16740"/>
                </a:lnTo>
                <a:lnTo>
                  <a:pt x="213330" y="29017"/>
                </a:lnTo>
                <a:lnTo>
                  <a:pt x="161077" y="44178"/>
                </a:lnTo>
                <a:lnTo>
                  <a:pt x="114877" y="61943"/>
                </a:lnTo>
                <a:lnTo>
                  <a:pt x="75452" y="82035"/>
                </a:lnTo>
                <a:lnTo>
                  <a:pt x="43528" y="104173"/>
                </a:lnTo>
                <a:lnTo>
                  <a:pt x="5077" y="153478"/>
                </a:lnTo>
                <a:lnTo>
                  <a:pt x="0" y="180086"/>
                </a:lnTo>
                <a:lnTo>
                  <a:pt x="5077" y="206725"/>
                </a:lnTo>
                <a:lnTo>
                  <a:pt x="43528" y="256076"/>
                </a:lnTo>
                <a:lnTo>
                  <a:pt x="75452" y="278231"/>
                </a:lnTo>
                <a:lnTo>
                  <a:pt x="114877" y="298334"/>
                </a:lnTo>
                <a:lnTo>
                  <a:pt x="161077" y="316109"/>
                </a:lnTo>
                <a:lnTo>
                  <a:pt x="213330" y="331275"/>
                </a:lnTo>
                <a:lnTo>
                  <a:pt x="270910" y="343555"/>
                </a:lnTo>
                <a:lnTo>
                  <a:pt x="333094" y="352672"/>
                </a:lnTo>
                <a:lnTo>
                  <a:pt x="399157" y="358345"/>
                </a:lnTo>
                <a:lnTo>
                  <a:pt x="468375" y="360299"/>
                </a:lnTo>
                <a:lnTo>
                  <a:pt x="537562" y="358345"/>
                </a:lnTo>
                <a:lnTo>
                  <a:pt x="603599" y="352672"/>
                </a:lnTo>
                <a:lnTo>
                  <a:pt x="665762" y="343555"/>
                </a:lnTo>
                <a:lnTo>
                  <a:pt x="723327" y="331275"/>
                </a:lnTo>
                <a:lnTo>
                  <a:pt x="775567" y="316109"/>
                </a:lnTo>
                <a:lnTo>
                  <a:pt x="821759" y="298334"/>
                </a:lnTo>
                <a:lnTo>
                  <a:pt x="861178" y="278231"/>
                </a:lnTo>
                <a:lnTo>
                  <a:pt x="893099" y="256076"/>
                </a:lnTo>
                <a:lnTo>
                  <a:pt x="931547" y="206725"/>
                </a:lnTo>
                <a:lnTo>
                  <a:pt x="936625" y="180086"/>
                </a:lnTo>
                <a:lnTo>
                  <a:pt x="931547" y="153478"/>
                </a:lnTo>
                <a:lnTo>
                  <a:pt x="893099" y="104173"/>
                </a:lnTo>
                <a:lnTo>
                  <a:pt x="861178" y="82035"/>
                </a:lnTo>
                <a:lnTo>
                  <a:pt x="821759" y="61943"/>
                </a:lnTo>
                <a:lnTo>
                  <a:pt x="775567" y="44178"/>
                </a:lnTo>
                <a:lnTo>
                  <a:pt x="723327" y="29017"/>
                </a:lnTo>
                <a:lnTo>
                  <a:pt x="665762" y="16740"/>
                </a:lnTo>
                <a:lnTo>
                  <a:pt x="603599" y="7626"/>
                </a:lnTo>
                <a:lnTo>
                  <a:pt x="537562" y="1952"/>
                </a:lnTo>
                <a:lnTo>
                  <a:pt x="4683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56">
            <a:extLst>
              <a:ext uri="{FF2B5EF4-FFF2-40B4-BE49-F238E27FC236}">
                <a16:creationId xmlns:a16="http://schemas.microsoft.com/office/drawing/2014/main" id="{D8ED2DAB-C0A6-9004-8737-B0429CBF5163}"/>
              </a:ext>
            </a:extLst>
          </p:cNvPr>
          <p:cNvSpPr/>
          <p:nvPr/>
        </p:nvSpPr>
        <p:spPr>
          <a:xfrm>
            <a:off x="1409247" y="3765677"/>
            <a:ext cx="936625" cy="360680"/>
          </a:xfrm>
          <a:custGeom>
            <a:avLst/>
            <a:gdLst/>
            <a:ahLst/>
            <a:cxnLst/>
            <a:rect l="l" t="t" r="r" b="b"/>
            <a:pathLst>
              <a:path w="936625" h="360679">
                <a:moveTo>
                  <a:pt x="0" y="180086"/>
                </a:moveTo>
                <a:lnTo>
                  <a:pt x="19828" y="128081"/>
                </a:lnTo>
                <a:lnTo>
                  <a:pt x="75452" y="82035"/>
                </a:lnTo>
                <a:lnTo>
                  <a:pt x="114877" y="61943"/>
                </a:lnTo>
                <a:lnTo>
                  <a:pt x="161077" y="44178"/>
                </a:lnTo>
                <a:lnTo>
                  <a:pt x="213330" y="29017"/>
                </a:lnTo>
                <a:lnTo>
                  <a:pt x="270910" y="16740"/>
                </a:lnTo>
                <a:lnTo>
                  <a:pt x="333094" y="7626"/>
                </a:lnTo>
                <a:lnTo>
                  <a:pt x="399157" y="1952"/>
                </a:lnTo>
                <a:lnTo>
                  <a:pt x="468375" y="0"/>
                </a:lnTo>
                <a:lnTo>
                  <a:pt x="537562" y="1952"/>
                </a:lnTo>
                <a:lnTo>
                  <a:pt x="603599" y="7626"/>
                </a:lnTo>
                <a:lnTo>
                  <a:pt x="665762" y="16740"/>
                </a:lnTo>
                <a:lnTo>
                  <a:pt x="723327" y="29017"/>
                </a:lnTo>
                <a:lnTo>
                  <a:pt x="775567" y="44178"/>
                </a:lnTo>
                <a:lnTo>
                  <a:pt x="821759" y="61943"/>
                </a:lnTo>
                <a:lnTo>
                  <a:pt x="861178" y="82035"/>
                </a:lnTo>
                <a:lnTo>
                  <a:pt x="893099" y="104173"/>
                </a:lnTo>
                <a:lnTo>
                  <a:pt x="931547" y="153478"/>
                </a:lnTo>
                <a:lnTo>
                  <a:pt x="936625" y="180086"/>
                </a:lnTo>
                <a:lnTo>
                  <a:pt x="931547" y="206725"/>
                </a:lnTo>
                <a:lnTo>
                  <a:pt x="893099" y="256076"/>
                </a:lnTo>
                <a:lnTo>
                  <a:pt x="861178" y="278231"/>
                </a:lnTo>
                <a:lnTo>
                  <a:pt x="821759" y="298334"/>
                </a:lnTo>
                <a:lnTo>
                  <a:pt x="775567" y="316109"/>
                </a:lnTo>
                <a:lnTo>
                  <a:pt x="723327" y="331275"/>
                </a:lnTo>
                <a:lnTo>
                  <a:pt x="665762" y="343555"/>
                </a:lnTo>
                <a:lnTo>
                  <a:pt x="603599" y="352672"/>
                </a:lnTo>
                <a:lnTo>
                  <a:pt x="537562" y="358345"/>
                </a:lnTo>
                <a:lnTo>
                  <a:pt x="468375" y="360299"/>
                </a:lnTo>
                <a:lnTo>
                  <a:pt x="399157" y="358345"/>
                </a:lnTo>
                <a:lnTo>
                  <a:pt x="333094" y="352672"/>
                </a:lnTo>
                <a:lnTo>
                  <a:pt x="270910" y="343555"/>
                </a:lnTo>
                <a:lnTo>
                  <a:pt x="213330" y="331275"/>
                </a:lnTo>
                <a:lnTo>
                  <a:pt x="161077" y="316109"/>
                </a:lnTo>
                <a:lnTo>
                  <a:pt x="114877" y="298334"/>
                </a:lnTo>
                <a:lnTo>
                  <a:pt x="75452" y="278231"/>
                </a:lnTo>
                <a:lnTo>
                  <a:pt x="43528" y="256076"/>
                </a:lnTo>
                <a:lnTo>
                  <a:pt x="5077" y="206725"/>
                </a:lnTo>
                <a:lnTo>
                  <a:pt x="0" y="180086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57">
            <a:extLst>
              <a:ext uri="{FF2B5EF4-FFF2-40B4-BE49-F238E27FC236}">
                <a16:creationId xmlns:a16="http://schemas.microsoft.com/office/drawing/2014/main" id="{615772F0-BD21-5017-B025-A137E2CC7ADA}"/>
              </a:ext>
            </a:extLst>
          </p:cNvPr>
          <p:cNvSpPr txBox="1"/>
          <p:nvPr/>
        </p:nvSpPr>
        <p:spPr>
          <a:xfrm>
            <a:off x="1458914" y="3885312"/>
            <a:ext cx="1230124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1200" b="1" i="1" spc="-5" dirty="0">
                <a:latin typeface="Arial"/>
                <a:cs typeface="Arial"/>
              </a:rPr>
              <a:t>Research 2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34" name="TextBox 15">
            <a:extLst>
              <a:ext uri="{FF2B5EF4-FFF2-40B4-BE49-F238E27FC236}">
                <a16:creationId xmlns:a16="http://schemas.microsoft.com/office/drawing/2014/main" id="{6C2559CE-CDEB-8B54-CFA6-4A339207E7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6593" y="1692816"/>
            <a:ext cx="6453658" cy="166067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A </a:t>
            </a:r>
            <a:r>
              <a:rPr lang="en-US" altLang="ko-KR" sz="1400" dirty="0">
                <a:solidFill>
                  <a:schemeClr val="accent2"/>
                </a:solidFill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multiple linear regression </a:t>
            </a: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model will be used for the first research question.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endParaRPr lang="en-US" altLang="ko-KR" sz="1400" dirty="0">
              <a:latin typeface="Arial" panose="020B0604020202020204" pitchFamily="34" charset="0"/>
              <a:ea typeface="KoPub돋움체_Pro Bold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The outcome of a player’s rank is predicted based on his multiple attributes.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endParaRPr lang="en-US" altLang="ko-KR" sz="1400" dirty="0">
              <a:latin typeface="Arial" panose="020B0604020202020204" pitchFamily="34" charset="0"/>
              <a:ea typeface="KoPub돋움체_Pro Bold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This analysis seeks to predict ‘average’ rank over the course of the season.</a:t>
            </a:r>
          </a:p>
        </p:txBody>
      </p:sp>
      <p:sp>
        <p:nvSpPr>
          <p:cNvPr id="35" name="TextBox 15">
            <a:extLst>
              <a:ext uri="{FF2B5EF4-FFF2-40B4-BE49-F238E27FC236}">
                <a16:creationId xmlns:a16="http://schemas.microsoft.com/office/drawing/2014/main" id="{3C288487-B20B-7851-2637-838F75E26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6593" y="4047953"/>
            <a:ext cx="6988052" cy="166067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A </a:t>
            </a:r>
            <a:r>
              <a:rPr lang="en-US" altLang="ko-KR" sz="1400" dirty="0">
                <a:solidFill>
                  <a:schemeClr val="accent2"/>
                </a:solidFill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multiple logistic regression </a:t>
            </a: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model will be used for the second question. 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endParaRPr lang="en-US" altLang="ko-KR" sz="1400" dirty="0">
              <a:latin typeface="Arial" panose="020B0604020202020204" pitchFamily="34" charset="0"/>
              <a:ea typeface="KoPub돋움체_Pro Bold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The probability of an upset occurring is evaluated based on multiple predictors.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endParaRPr lang="en-US" altLang="ko-KR" sz="1400" dirty="0">
              <a:latin typeface="Arial" panose="020B0604020202020204" pitchFamily="34" charset="0"/>
              <a:ea typeface="KoPub돋움체_Pro Bold" pitchFamily="18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4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An upset is defined as the winner’s rank being at least 10 lower than the loser’s.</a:t>
            </a:r>
          </a:p>
        </p:txBody>
      </p:sp>
      <p:pic>
        <p:nvPicPr>
          <p:cNvPr id="37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E689837D-94B7-A2D1-175E-6D975AA4C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331" y="1539708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7" descr="C:\Users\sy.oh\AppData\Local\Microsoft\Windows\Temporary Internet Files\Content.IE5\Y4AEV83A\1024px-Orange_check.svg[1].png">
            <a:extLst>
              <a:ext uri="{FF2B5EF4-FFF2-40B4-BE49-F238E27FC236}">
                <a16:creationId xmlns:a16="http://schemas.microsoft.com/office/drawing/2014/main" id="{6C9D3319-7D0C-34D1-012F-5A3D8376D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163" y="3896692"/>
            <a:ext cx="253415" cy="25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97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11" name="object 19">
            <a:extLst>
              <a:ext uri="{FF2B5EF4-FFF2-40B4-BE49-F238E27FC236}">
                <a16:creationId xmlns:a16="http://schemas.microsoft.com/office/drawing/2014/main" id="{E620749E-E22A-2AB0-3927-6F8C62CF7153}"/>
              </a:ext>
            </a:extLst>
          </p:cNvPr>
          <p:cNvSpPr/>
          <p:nvPr/>
        </p:nvSpPr>
        <p:spPr>
          <a:xfrm>
            <a:off x="1842452" y="1131292"/>
            <a:ext cx="621792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2">
            <a:extLst>
              <a:ext uri="{FF2B5EF4-FFF2-40B4-BE49-F238E27FC236}">
                <a16:creationId xmlns:a16="http://schemas.microsoft.com/office/drawing/2014/main" id="{7E28D8CA-9717-97AD-49E1-AD0124ECF06C}"/>
              </a:ext>
            </a:extLst>
          </p:cNvPr>
          <p:cNvSpPr txBox="1"/>
          <p:nvPr/>
        </p:nvSpPr>
        <p:spPr>
          <a:xfrm>
            <a:off x="1570776" y="923877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Figure 1: EDA plots for Question 1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FEE115-EC1E-DDE9-A383-060359106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612" y="1175418"/>
            <a:ext cx="5940589" cy="5091265"/>
          </a:xfrm>
          <a:prstGeom prst="rect">
            <a:avLst/>
          </a:prstGeom>
        </p:spPr>
      </p:pic>
      <p:sp>
        <p:nvSpPr>
          <p:cNvPr id="22" name="Title 2">
            <a:extLst>
              <a:ext uri="{FF2B5EF4-FFF2-40B4-BE49-F238E27FC236}">
                <a16:creationId xmlns:a16="http://schemas.microsoft.com/office/drawing/2014/main" id="{88C2D791-B018-BD87-5FD8-133E03FE8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17" y="417789"/>
            <a:ext cx="8912543" cy="409433"/>
          </a:xfrm>
        </p:spPr>
        <p:txBody>
          <a:bodyPr/>
          <a:lstStyle/>
          <a:p>
            <a:r>
              <a:rPr lang="en-US" dirty="0"/>
              <a:t>Question 1: Can a tennis player’s rank predicted by his attributes?  </a:t>
            </a:r>
          </a:p>
        </p:txBody>
      </p:sp>
    </p:spTree>
    <p:extLst>
      <p:ext uri="{BB962C8B-B14F-4D97-AF65-F5344CB8AC3E}">
        <p14:creationId xmlns:p14="http://schemas.microsoft.com/office/powerpoint/2010/main" val="432574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sp>
        <p:nvSpPr>
          <p:cNvPr id="11" name="object 19">
            <a:extLst>
              <a:ext uri="{FF2B5EF4-FFF2-40B4-BE49-F238E27FC236}">
                <a16:creationId xmlns:a16="http://schemas.microsoft.com/office/drawing/2014/main" id="{E620749E-E22A-2AB0-3927-6F8C62CF7153}"/>
              </a:ext>
            </a:extLst>
          </p:cNvPr>
          <p:cNvSpPr/>
          <p:nvPr/>
        </p:nvSpPr>
        <p:spPr>
          <a:xfrm>
            <a:off x="608012" y="1131292"/>
            <a:ext cx="868680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2">
            <a:extLst>
              <a:ext uri="{FF2B5EF4-FFF2-40B4-BE49-F238E27FC236}">
                <a16:creationId xmlns:a16="http://schemas.microsoft.com/office/drawing/2014/main" id="{7E28D8CA-9717-97AD-49E1-AD0124ECF06C}"/>
              </a:ext>
            </a:extLst>
          </p:cNvPr>
          <p:cNvSpPr txBox="1"/>
          <p:nvPr/>
        </p:nvSpPr>
        <p:spPr>
          <a:xfrm>
            <a:off x="1107480" y="923877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Figure 2: More EDA plots for Question 1 (Rank vs. Nationality)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88C2D791-B018-BD87-5FD8-133E03FE8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17" y="417789"/>
            <a:ext cx="8912543" cy="409433"/>
          </a:xfrm>
        </p:spPr>
        <p:txBody>
          <a:bodyPr/>
          <a:lstStyle/>
          <a:p>
            <a:r>
              <a:rPr lang="en-US" dirty="0"/>
              <a:t>Question 1: Can a tennis player’s rank predicted by his attributes?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29CB3A-422D-4BE7-67CE-6679A9491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2" y="1521533"/>
            <a:ext cx="4335360" cy="43366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F7FFD8-9E42-3DCC-4BA1-0A5303D6F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736" y="1472765"/>
            <a:ext cx="4456272" cy="4385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24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11617" y="6413233"/>
            <a:ext cx="3213051" cy="365125"/>
          </a:xfrm>
        </p:spPr>
        <p:txBody>
          <a:bodyPr/>
          <a:lstStyle/>
          <a:p>
            <a:pPr algn="l"/>
            <a:r>
              <a:rPr lang="en-US" dirty="0"/>
              <a:t>IDS 702 Team Project | 11/29</a:t>
            </a:r>
            <a:r>
              <a:rPr lang="en-US" altLang="ko-KR" dirty="0"/>
              <a:t>/2022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1: Can a tennis player’s rank predicted by his attributes?  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76B3A98-CCE5-1561-E085-D54D73C16BDC}"/>
              </a:ext>
            </a:extLst>
          </p:cNvPr>
          <p:cNvSpPr txBox="1">
            <a:spLocks/>
          </p:cNvSpPr>
          <p:nvPr/>
        </p:nvSpPr>
        <p:spPr>
          <a:xfrm>
            <a:off x="4045227" y="6413233"/>
            <a:ext cx="52789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Gray Team (Nick Carroll, </a:t>
            </a:r>
            <a:r>
              <a:rPr lang="en-US" dirty="0" err="1"/>
              <a:t>Jiaxin</a:t>
            </a:r>
            <a:r>
              <a:rPr lang="en-US" dirty="0"/>
              <a:t> Ying, Emmanuel </a:t>
            </a:r>
            <a:r>
              <a:rPr lang="en-US" dirty="0" err="1"/>
              <a:t>Ruhamyankaka</a:t>
            </a:r>
            <a:r>
              <a:rPr lang="en-US" dirty="0"/>
              <a:t>, Song Young Oh)</a:t>
            </a:r>
          </a:p>
        </p:txBody>
      </p:sp>
      <p:sp>
        <p:nvSpPr>
          <p:cNvPr id="8" name="텍스트 개체 틀 17">
            <a:extLst>
              <a:ext uri="{FF2B5EF4-FFF2-40B4-BE49-F238E27FC236}">
                <a16:creationId xmlns:a16="http://schemas.microsoft.com/office/drawing/2014/main" id="{24976C2E-1EA3-88E6-8241-84E919F5C933}"/>
              </a:ext>
            </a:extLst>
          </p:cNvPr>
          <p:cNvSpPr txBox="1">
            <a:spLocks/>
          </p:cNvSpPr>
          <p:nvPr/>
        </p:nvSpPr>
        <p:spPr>
          <a:xfrm>
            <a:off x="421749" y="102707"/>
            <a:ext cx="7401453" cy="3074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rgbClr val="C75F09"/>
                </a:solidFill>
                <a:ea typeface="KoPub돋움체_Pro Bold" pitchFamily="18" charset="-127"/>
              </a:rPr>
              <a:t>III. Results</a:t>
            </a:r>
            <a:endParaRPr lang="ko-KR" altLang="en-US" sz="1400" dirty="0">
              <a:solidFill>
                <a:srgbClr val="C75F09"/>
              </a:solidFill>
              <a:ea typeface="KoPub돋움체_Pro Bold" pitchFamily="18" charset="-127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5167CB0-E909-A85D-ECB4-670973B080CB}"/>
              </a:ext>
            </a:extLst>
          </p:cNvPr>
          <p:cNvGraphicFramePr>
            <a:graphicFrameLocks noGrp="1"/>
          </p:cNvGraphicFramePr>
          <p:nvPr/>
        </p:nvGraphicFramePr>
        <p:xfrm>
          <a:off x="459549" y="1550130"/>
          <a:ext cx="4978083" cy="43534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86243">
                  <a:extLst>
                    <a:ext uri="{9D8B030D-6E8A-4147-A177-3AD203B41FA5}">
                      <a16:colId xmlns:a16="http://schemas.microsoft.com/office/drawing/2014/main" val="328297826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793881390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3142419058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1333900455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479526662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Term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Estimate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S.E.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Statistic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P-value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4440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Height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-3.8556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1.9081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-2.0207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0.0442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06281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Age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-11.3301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2.5613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-4.4237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0.0000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867582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Hand: Right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5628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Hand: Left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-37.9741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34.7338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-1.0933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0.2751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9903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North America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-------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608967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Africa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211.1458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85.2622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2.4764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0.0138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99651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Asia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-3.7804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58.0921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-0.0651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0.9482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16778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Australia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16.7798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58.0895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0.2889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0.7729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91175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Europe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-28.9559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38.3149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-0.7557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0.4504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8676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Middle East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139.1449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115.1752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1.2081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0.2279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81376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Region: South America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-3.2483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49.5387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-0.0656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0.9478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1529" marR="71529" marT="71529" marB="71529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03916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ADD72036-FF0B-6BD0-F2D8-882CB8FA0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491" y="2852928"/>
            <a:ext cx="4114229" cy="2764203"/>
          </a:xfrm>
          <a:prstGeom prst="rect">
            <a:avLst/>
          </a:prstGeom>
        </p:spPr>
      </p:pic>
      <p:sp>
        <p:nvSpPr>
          <p:cNvPr id="11" name="object 19">
            <a:extLst>
              <a:ext uri="{FF2B5EF4-FFF2-40B4-BE49-F238E27FC236}">
                <a16:creationId xmlns:a16="http://schemas.microsoft.com/office/drawing/2014/main" id="{E620749E-E22A-2AB0-3927-6F8C62CF7153}"/>
              </a:ext>
            </a:extLst>
          </p:cNvPr>
          <p:cNvSpPr/>
          <p:nvPr/>
        </p:nvSpPr>
        <p:spPr>
          <a:xfrm>
            <a:off x="459549" y="1448284"/>
            <a:ext cx="493776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32">
            <a:extLst>
              <a:ext uri="{FF2B5EF4-FFF2-40B4-BE49-F238E27FC236}">
                <a16:creationId xmlns:a16="http://schemas.microsoft.com/office/drawing/2014/main" id="{7E28D8CA-9717-97AD-49E1-AD0124ECF06C}"/>
              </a:ext>
            </a:extLst>
          </p:cNvPr>
          <p:cNvSpPr txBox="1"/>
          <p:nvPr/>
        </p:nvSpPr>
        <p:spPr>
          <a:xfrm>
            <a:off x="-782280" y="1240869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Table 1: Linear Regression Model Results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3" name="TextBox 15">
            <a:extLst>
              <a:ext uri="{FF2B5EF4-FFF2-40B4-BE49-F238E27FC236}">
                <a16:creationId xmlns:a16="http://schemas.microsoft.com/office/drawing/2014/main" id="{E42583A6-FCAE-F65F-646D-D6E4266378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39968" y="1446985"/>
            <a:ext cx="3362272" cy="1147132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83969" tIns="41985" rIns="83969" bIns="41985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Significant Predictors: 1) Height,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 2) Age, 3) African Nationality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  <a:defRPr/>
            </a:pPr>
            <a:r>
              <a:rPr lang="en-US" altLang="ko-KR" sz="1600" dirty="0">
                <a:latin typeface="Arial" panose="020B0604020202020204" pitchFamily="34" charset="0"/>
                <a:ea typeface="KoPub돋움체_Pro Bold" pitchFamily="18" charset="-127"/>
                <a:cs typeface="Arial" panose="020B0604020202020204" pitchFamily="34" charset="0"/>
              </a:rPr>
              <a:t> R-Squared: less than 15%</a:t>
            </a:r>
          </a:p>
        </p:txBody>
      </p:sp>
      <p:sp>
        <p:nvSpPr>
          <p:cNvPr id="14" name="object 19">
            <a:extLst>
              <a:ext uri="{FF2B5EF4-FFF2-40B4-BE49-F238E27FC236}">
                <a16:creationId xmlns:a16="http://schemas.microsoft.com/office/drawing/2014/main" id="{D4664E42-0F85-2E51-1EEB-ABF30A07B450}"/>
              </a:ext>
            </a:extLst>
          </p:cNvPr>
          <p:cNvSpPr/>
          <p:nvPr/>
        </p:nvSpPr>
        <p:spPr>
          <a:xfrm>
            <a:off x="5561901" y="3295372"/>
            <a:ext cx="3840480" cy="0"/>
          </a:xfrm>
          <a:custGeom>
            <a:avLst/>
            <a:gdLst/>
            <a:ahLst/>
            <a:cxnLst/>
            <a:rect l="l" t="t" r="r" b="b"/>
            <a:pathLst>
              <a:path w="8642350">
                <a:moveTo>
                  <a:pt x="0" y="0"/>
                </a:moveTo>
                <a:lnTo>
                  <a:pt x="8642350" y="0"/>
                </a:lnTo>
              </a:path>
            </a:pathLst>
          </a:custGeom>
          <a:ln w="9525">
            <a:solidFill>
              <a:srgbClr val="5F5F5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2">
            <a:extLst>
              <a:ext uri="{FF2B5EF4-FFF2-40B4-BE49-F238E27FC236}">
                <a16:creationId xmlns:a16="http://schemas.microsoft.com/office/drawing/2014/main" id="{EC16530F-A6DD-EE8C-CD87-CE321C6B7735}"/>
              </a:ext>
            </a:extLst>
          </p:cNvPr>
          <p:cNvSpPr txBox="1"/>
          <p:nvPr/>
        </p:nvSpPr>
        <p:spPr>
          <a:xfrm>
            <a:off x="3747048" y="3075765"/>
            <a:ext cx="6665491" cy="19146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043430">
              <a:lnSpc>
                <a:spcPts val="1495"/>
              </a:lnSpc>
            </a:pPr>
            <a:r>
              <a:rPr lang="en-US" sz="1200" b="1" spc="-5" dirty="0">
                <a:latin typeface="Arial"/>
                <a:cs typeface="Arial"/>
              </a:rPr>
              <a:t>Figure 3: Age vs. Rank (Prediction vs. Actual)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D70C22C-BC89-C42F-E79D-41FEEEB1A618}"/>
              </a:ext>
            </a:extLst>
          </p:cNvPr>
          <p:cNvSpPr/>
          <p:nvPr/>
        </p:nvSpPr>
        <p:spPr>
          <a:xfrm>
            <a:off x="447357" y="1877568"/>
            <a:ext cx="4996942" cy="3535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E2E7A0-0D5B-E5B4-C05D-5AF421857159}"/>
              </a:ext>
            </a:extLst>
          </p:cNvPr>
          <p:cNvSpPr/>
          <p:nvPr/>
        </p:nvSpPr>
        <p:spPr>
          <a:xfrm>
            <a:off x="447357" y="2237473"/>
            <a:ext cx="4996942" cy="3535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3705FC-A27F-7D44-4B01-D6CCDB581611}"/>
              </a:ext>
            </a:extLst>
          </p:cNvPr>
          <p:cNvSpPr/>
          <p:nvPr/>
        </p:nvSpPr>
        <p:spPr>
          <a:xfrm>
            <a:off x="447357" y="3710609"/>
            <a:ext cx="4996942" cy="3535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54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827</TotalTime>
  <Words>1581</Words>
  <Application>Microsoft Macintosh PowerPoint</Application>
  <PresentationFormat>Custom</PresentationFormat>
  <Paragraphs>395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KoPub돋움체_Pro Bold</vt:lpstr>
      <vt:lpstr>KoPub돋움체_Pro Medium</vt:lpstr>
      <vt:lpstr>Meiryo</vt:lpstr>
      <vt:lpstr>Arial</vt:lpstr>
      <vt:lpstr>Calibri</vt:lpstr>
      <vt:lpstr>Calibri Light</vt:lpstr>
      <vt:lpstr>Noto Sans</vt:lpstr>
      <vt:lpstr>Wingdings</vt:lpstr>
      <vt:lpstr>Office Theme</vt:lpstr>
      <vt:lpstr>IDS 702 Team Project</vt:lpstr>
      <vt:lpstr>Table of Contents</vt:lpstr>
      <vt:lpstr>Motivation</vt:lpstr>
      <vt:lpstr>Data Source</vt:lpstr>
      <vt:lpstr>Research Questions</vt:lpstr>
      <vt:lpstr>Model Selection</vt:lpstr>
      <vt:lpstr>Question 1: Can a tennis player’s rank predicted by his attributes?  </vt:lpstr>
      <vt:lpstr>Question 1: Can a tennis player’s rank predicted by his attributes?  </vt:lpstr>
      <vt:lpstr>Question 1: Can a tennis player’s rank predicted by his attributes?  </vt:lpstr>
      <vt:lpstr>Question 1: Can a tennis player’s rank predicted by his attributes?  </vt:lpstr>
      <vt:lpstr>Question 2: Which factors have the greatest impact on an upset? </vt:lpstr>
      <vt:lpstr>Question 2: Which factors have the greatest impact on an upset? </vt:lpstr>
      <vt:lpstr>Key Takeaways</vt:lpstr>
      <vt:lpstr>Limitations &amp; Future Directions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songyoung.oh.27@gmail.com</dc:creator>
  <cp:lastModifiedBy>Jiaxin Ying</cp:lastModifiedBy>
  <cp:revision>39</cp:revision>
  <dcterms:created xsi:type="dcterms:W3CDTF">2022-11-29T02:08:22Z</dcterms:created>
  <dcterms:modified xsi:type="dcterms:W3CDTF">2022-11-29T20:51:48Z</dcterms:modified>
</cp:coreProperties>
</file>

<file path=docProps/thumbnail.jpeg>
</file>